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3" r:id="rId2"/>
  </p:sldMasterIdLst>
  <p:notesMasterIdLst>
    <p:notesMasterId r:id="rId22"/>
  </p:notesMasterIdLst>
  <p:handoutMasterIdLst>
    <p:handoutMasterId r:id="rId23"/>
  </p:handoutMasterIdLst>
  <p:sldIdLst>
    <p:sldId id="289" r:id="rId3"/>
    <p:sldId id="290" r:id="rId4"/>
    <p:sldId id="291" r:id="rId5"/>
    <p:sldId id="292" r:id="rId6"/>
    <p:sldId id="293" r:id="rId7"/>
    <p:sldId id="294" r:id="rId8"/>
    <p:sldId id="296" r:id="rId9"/>
    <p:sldId id="297" r:id="rId10"/>
    <p:sldId id="295" r:id="rId11"/>
    <p:sldId id="298" r:id="rId12"/>
    <p:sldId id="299" r:id="rId13"/>
    <p:sldId id="300" r:id="rId14"/>
    <p:sldId id="301" r:id="rId15"/>
    <p:sldId id="303" r:id="rId16"/>
    <p:sldId id="304" r:id="rId17"/>
    <p:sldId id="302" r:id="rId18"/>
    <p:sldId id="305" r:id="rId19"/>
    <p:sldId id="307" r:id="rId20"/>
    <p:sldId id="306" r:id="rId21"/>
  </p:sldIdLst>
  <p:sldSz cx="9144000" cy="6858000" type="screen4x3"/>
  <p:notesSz cx="7099300" cy="10234613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050"/>
    <a:srgbClr val="FFFFCC"/>
    <a:srgbClr val="CCFF66"/>
    <a:srgbClr val="33CCFF"/>
    <a:srgbClr val="00FFCC"/>
    <a:srgbClr val="99CC00"/>
    <a:srgbClr val="CC00FF"/>
    <a:srgbClr val="99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5332" autoAdjust="0"/>
  </p:normalViewPr>
  <p:slideViewPr>
    <p:cSldViewPr>
      <p:cViewPr varScale="1">
        <p:scale>
          <a:sx n="66" d="100"/>
          <a:sy n="66" d="100"/>
        </p:scale>
        <p:origin x="130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handoutMaster" Target="handoutMasters/handout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nda Eriksson" userId="24b3ead8-8eef-4e78-ad55-ec0bf969ea18" providerId="ADAL" clId="{6FFDC56D-FB1C-4E31-9887-6E4AC9DB636D}"/>
    <pc:docChg chg="modSld">
      <pc:chgData name="Linda Eriksson" userId="24b3ead8-8eef-4e78-ad55-ec0bf969ea18" providerId="ADAL" clId="{6FFDC56D-FB1C-4E31-9887-6E4AC9DB636D}" dt="2020-08-04T07:52:38.856" v="1"/>
      <pc:docMkLst>
        <pc:docMk/>
      </pc:docMkLst>
      <pc:sldChg chg="addSp">
        <pc:chgData name="Linda Eriksson" userId="24b3ead8-8eef-4e78-ad55-ec0bf969ea18" providerId="ADAL" clId="{6FFDC56D-FB1C-4E31-9887-6E4AC9DB636D}" dt="2020-08-04T07:52:38.856" v="1"/>
        <pc:sldMkLst>
          <pc:docMk/>
          <pc:sldMk cId="3545822247" sldId="306"/>
        </pc:sldMkLst>
        <pc:spChg chg="add">
          <ac:chgData name="Linda Eriksson" userId="24b3ead8-8eef-4e78-ad55-ec0bf969ea18" providerId="ADAL" clId="{6FFDC56D-FB1C-4E31-9887-6E4AC9DB636D}" dt="2020-08-04T07:52:26.949" v="0"/>
          <ac:spMkLst>
            <pc:docMk/>
            <pc:sldMk cId="3545822247" sldId="306"/>
            <ac:spMk id="4" creationId="{9CD3EC7D-E425-4C90-88FB-0B2A2343094E}"/>
          </ac:spMkLst>
        </pc:spChg>
        <pc:picChg chg="add">
          <ac:chgData name="Linda Eriksson" userId="24b3ead8-8eef-4e78-ad55-ec0bf969ea18" providerId="ADAL" clId="{6FFDC56D-FB1C-4E31-9887-6E4AC9DB636D}" dt="2020-08-04T07:52:38.856" v="1"/>
          <ac:picMkLst>
            <pc:docMk/>
            <pc:sldMk cId="3545822247" sldId="306"/>
            <ac:picMk id="5" creationId="{7A5C27F6-CEAE-4776-B00C-F737EB934AF4}"/>
          </ac:picMkLst>
        </pc:picChg>
      </pc:sldChg>
    </pc:docChg>
  </pc:docChgLst>
  <pc:docChgLst>
    <pc:chgData name="Linda Eriksson" userId="S::linda.eriksson_rsflyinge.se#ext#@rikstoto.onmicrosoft.com::096dd071-7739-472d-82a9-6d6b8ce8d56b" providerId="AD" clId="Web-{182BB528-3689-90F0-14CA-4DC6E656E278}"/>
    <pc:docChg chg="modSld">
      <pc:chgData name="Linda Eriksson" userId="S::linda.eriksson_rsflyinge.se#ext#@rikstoto.onmicrosoft.com::096dd071-7739-472d-82a9-6d6b8ce8d56b" providerId="AD" clId="Web-{182BB528-3689-90F0-14CA-4DC6E656E278}" dt="2020-06-30T08:58:35.263" v="1" actId="14100"/>
      <pc:docMkLst>
        <pc:docMk/>
      </pc:docMkLst>
      <pc:sldChg chg="delSp modSp">
        <pc:chgData name="Linda Eriksson" userId="S::linda.eriksson_rsflyinge.se#ext#@rikstoto.onmicrosoft.com::096dd071-7739-472d-82a9-6d6b8ce8d56b" providerId="AD" clId="Web-{182BB528-3689-90F0-14CA-4DC6E656E278}" dt="2020-06-30T08:58:35.263" v="1" actId="14100"/>
        <pc:sldMkLst>
          <pc:docMk/>
          <pc:sldMk cId="0" sldId="289"/>
        </pc:sldMkLst>
        <pc:spChg chg="mod">
          <ac:chgData name="Linda Eriksson" userId="S::linda.eriksson_rsflyinge.se#ext#@rikstoto.onmicrosoft.com::096dd071-7739-472d-82a9-6d6b8ce8d56b" providerId="AD" clId="Web-{182BB528-3689-90F0-14CA-4DC6E656E278}" dt="2020-06-30T08:58:35.263" v="1" actId="14100"/>
          <ac:spMkLst>
            <pc:docMk/>
            <pc:sldMk cId="0" sldId="289"/>
            <ac:spMk id="2" creationId="{00000000-0000-0000-0000-000000000000}"/>
          </ac:spMkLst>
        </pc:spChg>
        <pc:picChg chg="del">
          <ac:chgData name="Linda Eriksson" userId="S::linda.eriksson_rsflyinge.se#ext#@rikstoto.onmicrosoft.com::096dd071-7739-472d-82a9-6d6b8ce8d56b" providerId="AD" clId="Web-{182BB528-3689-90F0-14CA-4DC6E656E278}" dt="2020-06-30T08:58:29.154" v="0"/>
          <ac:picMkLst>
            <pc:docMk/>
            <pc:sldMk cId="0" sldId="289"/>
            <ac:picMk id="3" creationId="{00000000-0000-0000-0000-000000000000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A1335FDD-8FDF-4155-91B5-1F832ADCDAD4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 eaLnBrk="1" hangingPunct="1">
              <a:defRPr sz="1300" b="0"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2A9D28FE-4145-4575-89C6-83156C174F1B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725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 eaLnBrk="1" hangingPunct="1">
              <a:defRPr sz="1300" b="0"/>
            </a:lvl1pPr>
          </a:lstStyle>
          <a:p>
            <a:pPr>
              <a:defRPr/>
            </a:pPr>
            <a:fld id="{66C0EEC7-0990-4944-BD30-22830134788E}" type="datetime1">
              <a:rPr lang="de-DE" altLang="de-DE"/>
              <a:pPr>
                <a:defRPr/>
              </a:pPr>
              <a:t>04.08.2020</a:t>
            </a:fld>
            <a:endParaRPr lang="de-DE" altLang="de-DE"/>
          </a:p>
        </p:txBody>
      </p:sp>
      <p:sp>
        <p:nvSpPr>
          <p:cNvPr id="6148" name="Rectangle 4">
            <a:extLst>
              <a:ext uri="{FF2B5EF4-FFF2-40B4-BE49-F238E27FC236}">
                <a16:creationId xmlns:a16="http://schemas.microsoft.com/office/drawing/2014/main" id="{66A535F4-45DC-4BCB-B1E3-5382CDCACE46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3438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 eaLnBrk="1" hangingPunct="1">
              <a:defRPr sz="1300" b="0"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149" name="Rectangle 5">
            <a:extLst>
              <a:ext uri="{FF2B5EF4-FFF2-40B4-BE49-F238E27FC236}">
                <a16:creationId xmlns:a16="http://schemas.microsoft.com/office/drawing/2014/main" id="{FE9FB20F-363F-4D42-83B4-60B1FF45B4E1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725" y="9723438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 eaLnBrk="1" hangingPunct="1">
              <a:defRPr sz="1300" b="0"/>
            </a:lvl1pPr>
          </a:lstStyle>
          <a:p>
            <a:pPr>
              <a:defRPr/>
            </a:pPr>
            <a:fld id="{E1ABADEB-2556-47DE-A5DB-FB9C22C96421}" type="slidenum">
              <a:rPr lang="de-DE" altLang="de-DE"/>
              <a:pPr>
                <a:defRPr/>
              </a:pPr>
              <a:t>‹#›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08A5FC57-072E-4C11-8EC2-0B816F1BCF05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 eaLnBrk="1" hangingPunct="1">
              <a:defRPr sz="1300" b="0"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EC4A68BC-73AB-488B-B555-5B328045C74D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4022725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 eaLnBrk="1" hangingPunct="1">
              <a:defRPr sz="1300" b="0"/>
            </a:lvl1pPr>
          </a:lstStyle>
          <a:p>
            <a:pPr>
              <a:defRPr/>
            </a:pPr>
            <a:fld id="{7747228E-4AA4-4825-AC10-57167D49A032}" type="datetime1">
              <a:rPr lang="de-DE" altLang="de-DE"/>
              <a:pPr>
                <a:defRPr/>
              </a:pPr>
              <a:t>04.08.2020</a:t>
            </a:fld>
            <a:endParaRPr lang="de-DE" altLang="de-DE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8350"/>
            <a:ext cx="5118100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>
            <a:extLst>
              <a:ext uri="{FF2B5EF4-FFF2-40B4-BE49-F238E27FC236}">
                <a16:creationId xmlns:a16="http://schemas.microsoft.com/office/drawing/2014/main" id="{AC387845-FB4F-4529-9885-F9928B88CF29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6150" y="4860925"/>
            <a:ext cx="5207000" cy="4605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noProof="0"/>
              <a:t>Klicken Sie, um die Formate des Vorlagentextes zu bearbeiten</a:t>
            </a:r>
          </a:p>
          <a:p>
            <a:pPr lvl="1"/>
            <a:r>
              <a:rPr lang="de-DE" altLang="de-DE" noProof="0"/>
              <a:t>Zweite Ebene</a:t>
            </a:r>
          </a:p>
          <a:p>
            <a:pPr lvl="2"/>
            <a:r>
              <a:rPr lang="de-DE" altLang="de-DE" noProof="0"/>
              <a:t>Dritte Ebene</a:t>
            </a:r>
          </a:p>
          <a:p>
            <a:pPr lvl="3"/>
            <a:r>
              <a:rPr lang="de-DE" altLang="de-DE" noProof="0"/>
              <a:t>Vierte Ebene</a:t>
            </a:r>
          </a:p>
          <a:p>
            <a:pPr lvl="4"/>
            <a:r>
              <a:rPr lang="de-DE" altLang="de-DE" noProof="0"/>
              <a:t>Fünfte Ebene</a:t>
            </a:r>
          </a:p>
        </p:txBody>
      </p:sp>
      <p:sp>
        <p:nvSpPr>
          <p:cNvPr id="4102" name="Rectangle 6">
            <a:extLst>
              <a:ext uri="{FF2B5EF4-FFF2-40B4-BE49-F238E27FC236}">
                <a16:creationId xmlns:a16="http://schemas.microsoft.com/office/drawing/2014/main" id="{C6D19ACD-70DF-4739-AC02-3768B2EC1B98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3438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 eaLnBrk="1" hangingPunct="1">
              <a:defRPr sz="1300" b="0"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4103" name="Rectangle 7">
            <a:extLst>
              <a:ext uri="{FF2B5EF4-FFF2-40B4-BE49-F238E27FC236}">
                <a16:creationId xmlns:a16="http://schemas.microsoft.com/office/drawing/2014/main" id="{47CEFA06-4ECF-4257-A296-95CF2BB2BA9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725" y="9723438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 eaLnBrk="1" hangingPunct="1">
              <a:defRPr sz="1300" b="0"/>
            </a:lvl1pPr>
          </a:lstStyle>
          <a:p>
            <a:pPr>
              <a:defRPr/>
            </a:pPr>
            <a:fld id="{D5517D6C-5E13-4427-81E4-133B417ACC37}" type="slidenum">
              <a:rPr lang="de-DE" altLang="de-DE"/>
              <a:pPr>
                <a:defRPr/>
              </a:pPr>
              <a:t>‹#›</a:t>
            </a:fld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defTabSz="990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90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90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90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90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6D927B5E-1FA3-415E-A640-3AF5C94151E8}" type="datetime1">
              <a:rPr lang="de-DE" altLang="de-DE" sz="1300" b="0" smtClean="0"/>
              <a:pPr/>
              <a:t>04.08.2020</a:t>
            </a:fld>
            <a:endParaRPr lang="de-DE" altLang="de-DE" sz="1300" b="0"/>
          </a:p>
        </p:txBody>
      </p:sp>
      <p:sp>
        <p:nvSpPr>
          <p:cNvPr id="819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90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90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90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90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002C9AE4-F803-44AA-92A9-B77B5D78EAD9}" type="slidenum">
              <a:rPr lang="de-DE" altLang="de-DE" sz="1300" b="0" smtClean="0"/>
              <a:pPr/>
              <a:t>1</a:t>
            </a:fld>
            <a:endParaRPr lang="de-DE" altLang="de-DE" sz="1300" b="0"/>
          </a:p>
        </p:txBody>
      </p:sp>
      <p:sp>
        <p:nvSpPr>
          <p:cNvPr id="819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819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5967413"/>
            <a:ext cx="3059112" cy="87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72829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5967413"/>
            <a:ext cx="3059112" cy="87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59254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C:\mscharmann\Abt. Ausbildung\Berufsausbildung\Internationale Arbeit\EEN\2009-09 EEN meeting\logo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1219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Line 8"/>
          <p:cNvSpPr>
            <a:spLocks noChangeShapeType="1"/>
          </p:cNvSpPr>
          <p:nvPr/>
        </p:nvSpPr>
        <p:spPr bwMode="auto">
          <a:xfrm>
            <a:off x="47625" y="1277938"/>
            <a:ext cx="9144000" cy="0"/>
          </a:xfrm>
          <a:prstGeom prst="line">
            <a:avLst/>
          </a:prstGeom>
          <a:noFill/>
          <a:ln w="50800">
            <a:solidFill>
              <a:srgbClr val="0066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1028" name="Text Box 9">
            <a:extLst>
              <a:ext uri="{FF2B5EF4-FFF2-40B4-BE49-F238E27FC236}">
                <a16:creationId xmlns:a16="http://schemas.microsoft.com/office/drawing/2014/main" id="{1F9073AE-8CB9-47AA-81B4-656B642A6FEF}"/>
              </a:ext>
            </a:extLst>
          </p:cNvPr>
          <p:cNvSpPr txBox="1">
            <a:spLocks noChangeArrowheads="1"/>
          </p:cNvSpPr>
          <p:nvPr/>
        </p:nvSpPr>
        <p:spPr bwMode="auto">
          <a:xfrm rot="10800000">
            <a:off x="47625" y="1916113"/>
            <a:ext cx="1047750" cy="4941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de-DE" altLang="de-DE" sz="2800" dirty="0">
                <a:solidFill>
                  <a:srgbClr val="0066CC"/>
                </a:solidFill>
              </a:rPr>
              <a:t>www.equestrian-educational-network.eu</a:t>
            </a:r>
          </a:p>
        </p:txBody>
      </p:sp>
      <p:sp>
        <p:nvSpPr>
          <p:cNvPr id="1029" name="Line 10"/>
          <p:cNvSpPr>
            <a:spLocks noChangeShapeType="1"/>
          </p:cNvSpPr>
          <p:nvPr/>
        </p:nvSpPr>
        <p:spPr bwMode="auto">
          <a:xfrm>
            <a:off x="1258888" y="23813"/>
            <a:ext cx="0" cy="6858000"/>
          </a:xfrm>
          <a:prstGeom prst="line">
            <a:avLst/>
          </a:prstGeom>
          <a:noFill/>
          <a:ln w="50800">
            <a:solidFill>
              <a:srgbClr val="0066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/>
          </a:p>
        </p:txBody>
      </p:sp>
      <p:pic>
        <p:nvPicPr>
          <p:cNvPr id="1030" name="Grafik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8563" y="0"/>
            <a:ext cx="1595437" cy="1103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Bildobjekt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5967413"/>
            <a:ext cx="3059112" cy="87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Bildobjekt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48" r="525" b="8582"/>
          <a:stretch>
            <a:fillRect/>
          </a:stretch>
        </p:blipFill>
        <p:spPr bwMode="auto">
          <a:xfrm>
            <a:off x="2495550" y="12700"/>
            <a:ext cx="4152900" cy="122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7" descr="C:\mscharmann\Abt. Ausbildung\Berufsausbildung\Internationale Arbeit\EEN\2009-09 EEN meeting\logo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1219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Bildobjekt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5967413"/>
            <a:ext cx="3059112" cy="87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sa/4.0/" TargetMode="External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5" Type="http://schemas.openxmlformats.org/officeDocument/2006/relationships/image" Target="cid:image002.png@01D6537A.5E2A6300" TargetMode="Externa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ruta 1"/>
          <p:cNvSpPr txBox="1">
            <a:spLocks noChangeArrowheads="1"/>
          </p:cNvSpPr>
          <p:nvPr/>
        </p:nvSpPr>
        <p:spPr bwMode="auto">
          <a:xfrm>
            <a:off x="1116013" y="1916113"/>
            <a:ext cx="7416800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sv-SE" altLang="sv-SE"/>
              <a:t>SPINE</a:t>
            </a:r>
          </a:p>
          <a:p>
            <a:pPr algn="ctr"/>
            <a:endParaRPr lang="sv-SE" altLang="sv-SE"/>
          </a:p>
          <a:p>
            <a:pPr algn="ctr"/>
            <a:r>
              <a:rPr lang="fi-FI" altLang="sv-SE" sz="1600"/>
              <a:t>Schools Project to Increase Employability in the European Equestrian market</a:t>
            </a:r>
            <a:endParaRPr lang="sv-SE" altLang="sv-SE" sz="1600"/>
          </a:p>
        </p:txBody>
      </p:sp>
      <p:sp>
        <p:nvSpPr>
          <p:cNvPr id="2" name="Rechthoek 1"/>
          <p:cNvSpPr/>
          <p:nvPr/>
        </p:nvSpPr>
        <p:spPr bwMode="auto">
          <a:xfrm>
            <a:off x="2411760" y="3611680"/>
            <a:ext cx="4896544" cy="2194746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nl-NL" dirty="0"/>
              <a:t>Business plan </a:t>
            </a:r>
            <a:r>
              <a:rPr lang="nl-NL" dirty="0" err="1"/>
              <a:t>and</a:t>
            </a:r>
            <a:r>
              <a:rPr lang="nl-NL" dirty="0"/>
              <a:t> management</a:t>
            </a:r>
            <a:endParaRPr lang="nl-NL" dirty="0">
              <a:ln w="22225">
                <a:solidFill>
                  <a:srgbClr val="00B0F0"/>
                </a:solidFill>
                <a:prstDash val="solid"/>
              </a:ln>
            </a:endParaRPr>
          </a:p>
          <a:p>
            <a:pPr eaLnBrk="1" hangingPunct="1">
              <a:defRPr/>
            </a:pPr>
            <a:r>
              <a:rPr lang="nl-NL" dirty="0">
                <a:ln w="22225">
                  <a:solidFill>
                    <a:srgbClr val="00B0F0"/>
                  </a:solidFill>
                  <a:prstDash val="solid"/>
                </a:ln>
              </a:rPr>
              <a:t> </a:t>
            </a:r>
            <a:endParaRPr lang="nl-NL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 bwMode="auto">
          <a:xfrm>
            <a:off x="1547664" y="476672"/>
            <a:ext cx="4968552" cy="576064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Opportunities</a:t>
            </a:r>
            <a:r>
              <a:rPr kumimoji="0" lang="nl-NL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 &amp; </a:t>
            </a:r>
            <a:r>
              <a:rPr lang="nl-NL" dirty="0" err="1"/>
              <a:t>T</a:t>
            </a:r>
            <a:r>
              <a:rPr kumimoji="0" lang="nl-NL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hreats</a:t>
            </a:r>
            <a:endParaRPr kumimoji="0" lang="nl-NL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3" name="Rechthoek 2"/>
          <p:cNvSpPr/>
          <p:nvPr/>
        </p:nvSpPr>
        <p:spPr bwMode="auto">
          <a:xfrm>
            <a:off x="1619672" y="1628800"/>
            <a:ext cx="4968552" cy="3528392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pic>
        <p:nvPicPr>
          <p:cNvPr id="4" name="Tijdelijke aanduiding voor inhoud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664" y="1734059"/>
            <a:ext cx="5040560" cy="3207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98369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/>
          <p:cNvSpPr/>
          <p:nvPr/>
        </p:nvSpPr>
        <p:spPr bwMode="auto">
          <a:xfrm>
            <a:off x="2062902" y="1916832"/>
            <a:ext cx="4968553" cy="3672408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4" name="Rechthoek 3"/>
          <p:cNvSpPr/>
          <p:nvPr/>
        </p:nvSpPr>
        <p:spPr bwMode="auto">
          <a:xfrm>
            <a:off x="2051719" y="908720"/>
            <a:ext cx="4968553" cy="576064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nl-NL" dirty="0"/>
              <a:t>Marketing Mix (4P’s)</a:t>
            </a:r>
            <a:endParaRPr kumimoji="0" lang="nl-NL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2239" y="1755501"/>
            <a:ext cx="5194057" cy="3914361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7673" y="2859236"/>
            <a:ext cx="928623" cy="893800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2239" y="4928730"/>
            <a:ext cx="1232899" cy="798082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4952544"/>
            <a:ext cx="1066403" cy="828030"/>
          </a:xfrm>
          <a:prstGeom prst="rect">
            <a:avLst/>
          </a:prstGeom>
        </p:spPr>
      </p:pic>
      <p:pic>
        <p:nvPicPr>
          <p:cNvPr id="11" name="Afbeelding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6533" y="2954729"/>
            <a:ext cx="936104" cy="936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46583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 bwMode="auto">
          <a:xfrm>
            <a:off x="1619672" y="692696"/>
            <a:ext cx="5256584" cy="648072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Liquidity</a:t>
            </a:r>
            <a:r>
              <a:rPr kumimoji="0" lang="nl-NL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 Balance</a:t>
            </a:r>
          </a:p>
        </p:txBody>
      </p:sp>
      <p:sp>
        <p:nvSpPr>
          <p:cNvPr id="3" name="Rechthoek 2"/>
          <p:cNvSpPr/>
          <p:nvPr/>
        </p:nvSpPr>
        <p:spPr bwMode="auto">
          <a:xfrm>
            <a:off x="1619672" y="2132856"/>
            <a:ext cx="5256584" cy="3816424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                             Date   </a:t>
            </a:r>
          </a:p>
        </p:txBody>
      </p:sp>
      <p:graphicFrame>
        <p:nvGraphicFramePr>
          <p:cNvPr id="4" name="Tabel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1261581"/>
              </p:ext>
            </p:extLst>
          </p:nvPr>
        </p:nvGraphicFramePr>
        <p:xfrm>
          <a:off x="1175792" y="2996952"/>
          <a:ext cx="6132512" cy="18300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38695">
                  <a:extLst>
                    <a:ext uri="{9D8B030D-6E8A-4147-A177-3AD203B41FA5}">
                      <a16:colId xmlns:a16="http://schemas.microsoft.com/office/drawing/2014/main" val="4211432974"/>
                    </a:ext>
                  </a:extLst>
                </a:gridCol>
                <a:gridCol w="2993817">
                  <a:extLst>
                    <a:ext uri="{9D8B030D-6E8A-4147-A177-3AD203B41FA5}">
                      <a16:colId xmlns:a16="http://schemas.microsoft.com/office/drawing/2014/main" val="795843014"/>
                    </a:ext>
                  </a:extLst>
                </a:gridCol>
              </a:tblGrid>
              <a:tr h="732725">
                <a:tc>
                  <a:txBody>
                    <a:bodyPr/>
                    <a:lstStyle/>
                    <a:p>
                      <a:r>
                        <a:rPr lang="nl-NL" b="0" dirty="0"/>
                        <a:t>Assets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err="1"/>
                        <a:t>Laibilities</a:t>
                      </a:r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0864137"/>
                  </a:ext>
                </a:extLst>
              </a:tr>
              <a:tr h="133856"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err="1"/>
                        <a:t>Equity</a:t>
                      </a:r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4848803"/>
                  </a:ext>
                </a:extLst>
              </a:tr>
              <a:tr h="341675">
                <a:tc>
                  <a:txBody>
                    <a:bodyPr/>
                    <a:lstStyle/>
                    <a:p>
                      <a:r>
                        <a:rPr lang="nl-NL" dirty="0" err="1"/>
                        <a:t>Fixed</a:t>
                      </a:r>
                      <a:r>
                        <a:rPr lang="nl-NL" dirty="0"/>
                        <a:t> assets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Longterm </a:t>
                      </a:r>
                      <a:r>
                        <a:rPr lang="nl-NL" dirty="0" err="1"/>
                        <a:t>liabilities</a:t>
                      </a:r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9226234"/>
                  </a:ext>
                </a:extLst>
              </a:tr>
              <a:tr h="364517">
                <a:tc>
                  <a:txBody>
                    <a:bodyPr/>
                    <a:lstStyle/>
                    <a:p>
                      <a:r>
                        <a:rPr lang="nl-NL" dirty="0" err="1"/>
                        <a:t>Current</a:t>
                      </a:r>
                      <a:r>
                        <a:rPr lang="nl-NL" dirty="0"/>
                        <a:t> assets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Shortterm</a:t>
                      </a:r>
                      <a:r>
                        <a:rPr lang="nl-NL" baseline="0" dirty="0"/>
                        <a:t> </a:t>
                      </a:r>
                      <a:r>
                        <a:rPr lang="nl-NL" baseline="0" dirty="0" err="1"/>
                        <a:t>liabilities</a:t>
                      </a:r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69329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009609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/>
          <p:nvPr/>
        </p:nvSpPr>
        <p:spPr bwMode="auto">
          <a:xfrm>
            <a:off x="2051720" y="980728"/>
            <a:ext cx="5112568" cy="504056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Operating budget</a:t>
            </a:r>
          </a:p>
        </p:txBody>
      </p:sp>
      <p:graphicFrame>
        <p:nvGraphicFramePr>
          <p:cNvPr id="5" name="Tabel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6806658"/>
              </p:ext>
            </p:extLst>
          </p:nvPr>
        </p:nvGraphicFramePr>
        <p:xfrm>
          <a:off x="827584" y="1556793"/>
          <a:ext cx="7992888" cy="43924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18470">
                  <a:extLst>
                    <a:ext uri="{9D8B030D-6E8A-4147-A177-3AD203B41FA5}">
                      <a16:colId xmlns:a16="http://schemas.microsoft.com/office/drawing/2014/main" val="1407977285"/>
                    </a:ext>
                  </a:extLst>
                </a:gridCol>
                <a:gridCol w="3774418">
                  <a:extLst>
                    <a:ext uri="{9D8B030D-6E8A-4147-A177-3AD203B41FA5}">
                      <a16:colId xmlns:a16="http://schemas.microsoft.com/office/drawing/2014/main" val="2752688479"/>
                    </a:ext>
                  </a:extLst>
                </a:gridCol>
              </a:tblGrid>
              <a:tr h="3921818"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nl-NL" dirty="0" err="1"/>
                        <a:t>Determine</a:t>
                      </a:r>
                      <a:r>
                        <a:rPr lang="nl-NL" dirty="0"/>
                        <a:t>: </a:t>
                      </a:r>
                      <a:r>
                        <a:rPr lang="nl-NL" dirty="0" err="1"/>
                        <a:t>revenues</a:t>
                      </a:r>
                      <a:r>
                        <a:rPr lang="nl-NL" dirty="0"/>
                        <a:t>, sales, turnover, </a:t>
                      </a:r>
                      <a:r>
                        <a:rPr lang="nl-NL" dirty="0" err="1"/>
                        <a:t>earnings</a:t>
                      </a:r>
                      <a:r>
                        <a:rPr lang="nl-NL" dirty="0"/>
                        <a:t> </a:t>
                      </a:r>
                      <a:r>
                        <a:rPr lang="nl-NL" dirty="0" err="1"/>
                        <a:t>and</a:t>
                      </a:r>
                      <a:r>
                        <a:rPr lang="nl-NL" dirty="0"/>
                        <a:t> </a:t>
                      </a:r>
                      <a:r>
                        <a:rPr lang="nl-NL" dirty="0" err="1"/>
                        <a:t>income</a:t>
                      </a:r>
                      <a:r>
                        <a:rPr lang="nl-NL" dirty="0"/>
                        <a:t>.</a:t>
                      </a:r>
                    </a:p>
                    <a:p>
                      <a:pPr marL="342900" indent="-342900">
                        <a:buAutoNum type="arabicPeriod"/>
                      </a:pPr>
                      <a:endParaRPr lang="nl-NL" dirty="0"/>
                    </a:p>
                    <a:p>
                      <a:pPr marL="342900" indent="-342900">
                        <a:buAutoNum type="arabicPeriod"/>
                      </a:pPr>
                      <a:endParaRPr lang="nl-NL" dirty="0"/>
                    </a:p>
                    <a:p>
                      <a:pPr marL="0" indent="0">
                        <a:buNone/>
                      </a:pPr>
                      <a:r>
                        <a:rPr lang="nl-NL" dirty="0"/>
                        <a:t>How </a:t>
                      </a:r>
                      <a:r>
                        <a:rPr lang="nl-NL" dirty="0" err="1"/>
                        <a:t>many</a:t>
                      </a:r>
                      <a:r>
                        <a:rPr lang="nl-NL" dirty="0"/>
                        <a:t> </a:t>
                      </a:r>
                      <a:r>
                        <a:rPr lang="nl-NL" dirty="0" err="1"/>
                        <a:t>customers</a:t>
                      </a:r>
                      <a:r>
                        <a:rPr lang="nl-NL" dirty="0"/>
                        <a:t> </a:t>
                      </a:r>
                      <a:r>
                        <a:rPr lang="nl-NL" dirty="0" err="1"/>
                        <a:t>will</a:t>
                      </a:r>
                      <a:r>
                        <a:rPr lang="nl-NL" dirty="0"/>
                        <a:t> </a:t>
                      </a:r>
                      <a:r>
                        <a:rPr lang="nl-NL" dirty="0" err="1"/>
                        <a:t>you</a:t>
                      </a:r>
                      <a:r>
                        <a:rPr lang="nl-NL" dirty="0"/>
                        <a:t> have?</a:t>
                      </a:r>
                    </a:p>
                    <a:p>
                      <a:pPr marL="0" indent="0">
                        <a:buNone/>
                      </a:pPr>
                      <a:endParaRPr lang="nl-NL" dirty="0"/>
                    </a:p>
                    <a:p>
                      <a:pPr marL="0" indent="0">
                        <a:buNone/>
                      </a:pPr>
                      <a:r>
                        <a:rPr lang="nl-NL" dirty="0" err="1"/>
                        <a:t>What</a:t>
                      </a:r>
                      <a:r>
                        <a:rPr lang="nl-NL" dirty="0"/>
                        <a:t> </a:t>
                      </a:r>
                      <a:r>
                        <a:rPr lang="nl-NL" dirty="0" err="1"/>
                        <a:t>will</a:t>
                      </a:r>
                      <a:r>
                        <a:rPr lang="nl-NL" dirty="0"/>
                        <a:t> </a:t>
                      </a:r>
                      <a:r>
                        <a:rPr lang="nl-NL" dirty="0" err="1"/>
                        <a:t>be</a:t>
                      </a:r>
                      <a:r>
                        <a:rPr lang="nl-NL" dirty="0"/>
                        <a:t> </a:t>
                      </a:r>
                      <a:r>
                        <a:rPr lang="nl-NL" dirty="0" err="1"/>
                        <a:t>your</a:t>
                      </a:r>
                      <a:r>
                        <a:rPr lang="nl-NL" dirty="0"/>
                        <a:t> fee? Per </a:t>
                      </a:r>
                      <a:r>
                        <a:rPr lang="nl-NL" dirty="0" err="1"/>
                        <a:t>day</a:t>
                      </a:r>
                      <a:r>
                        <a:rPr lang="nl-NL" dirty="0"/>
                        <a:t>?</a:t>
                      </a:r>
                    </a:p>
                    <a:p>
                      <a:pPr marL="0" indent="0">
                        <a:buNone/>
                      </a:pPr>
                      <a:r>
                        <a:rPr lang="nl-NL" dirty="0"/>
                        <a:t>Per </a:t>
                      </a:r>
                      <a:r>
                        <a:rPr lang="nl-NL" dirty="0" err="1"/>
                        <a:t>assignment</a:t>
                      </a:r>
                      <a:r>
                        <a:rPr lang="nl-NL" dirty="0"/>
                        <a:t>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2. </a:t>
                      </a:r>
                      <a:r>
                        <a:rPr lang="nl-NL" dirty="0" err="1"/>
                        <a:t>Determine</a:t>
                      </a:r>
                      <a:r>
                        <a:rPr lang="nl-NL" dirty="0"/>
                        <a:t>: </a:t>
                      </a:r>
                      <a:r>
                        <a:rPr lang="nl-NL" dirty="0" err="1"/>
                        <a:t>expenses</a:t>
                      </a:r>
                      <a:r>
                        <a:rPr lang="nl-NL" dirty="0"/>
                        <a:t>, </a:t>
                      </a:r>
                      <a:r>
                        <a:rPr lang="nl-NL" dirty="0" err="1"/>
                        <a:t>costs</a:t>
                      </a:r>
                      <a:endParaRPr lang="nl-NL" dirty="0"/>
                    </a:p>
                    <a:p>
                      <a:endParaRPr lang="nl-NL" dirty="0"/>
                    </a:p>
                    <a:p>
                      <a:endParaRPr lang="nl-NL" dirty="0"/>
                    </a:p>
                    <a:p>
                      <a:endParaRPr lang="nl-NL" dirty="0"/>
                    </a:p>
                    <a:p>
                      <a:r>
                        <a:rPr lang="nl-NL" dirty="0" err="1"/>
                        <a:t>What</a:t>
                      </a:r>
                      <a:r>
                        <a:rPr lang="nl-NL" dirty="0"/>
                        <a:t> </a:t>
                      </a:r>
                      <a:r>
                        <a:rPr lang="nl-NL" dirty="0" err="1"/>
                        <a:t>costs</a:t>
                      </a:r>
                      <a:r>
                        <a:rPr lang="nl-NL" dirty="0"/>
                        <a:t> do </a:t>
                      </a:r>
                      <a:r>
                        <a:rPr lang="nl-NL" dirty="0" err="1"/>
                        <a:t>you</a:t>
                      </a:r>
                      <a:r>
                        <a:rPr lang="nl-NL" dirty="0"/>
                        <a:t> have </a:t>
                      </a:r>
                      <a:r>
                        <a:rPr lang="nl-NL" dirty="0" err="1"/>
                        <a:t>to</a:t>
                      </a:r>
                      <a:r>
                        <a:rPr lang="nl-NL" dirty="0"/>
                        <a:t> make </a:t>
                      </a:r>
                      <a:r>
                        <a:rPr lang="nl-NL" dirty="0" err="1"/>
                        <a:t>to</a:t>
                      </a:r>
                      <a:r>
                        <a:rPr lang="nl-NL" dirty="0"/>
                        <a:t> </a:t>
                      </a:r>
                      <a:r>
                        <a:rPr lang="nl-NL" dirty="0" err="1"/>
                        <a:t>obtain</a:t>
                      </a:r>
                      <a:r>
                        <a:rPr lang="nl-NL" dirty="0"/>
                        <a:t> </a:t>
                      </a:r>
                      <a:r>
                        <a:rPr lang="nl-NL" dirty="0" err="1"/>
                        <a:t>your</a:t>
                      </a:r>
                      <a:r>
                        <a:rPr lang="nl-NL" dirty="0"/>
                        <a:t> </a:t>
                      </a:r>
                      <a:r>
                        <a:rPr lang="nl-NL" dirty="0" err="1"/>
                        <a:t>income</a:t>
                      </a:r>
                      <a:r>
                        <a:rPr lang="nl-NL" dirty="0"/>
                        <a:t>?</a:t>
                      </a:r>
                    </a:p>
                    <a:p>
                      <a:endParaRPr lang="nl-NL" dirty="0"/>
                    </a:p>
                    <a:p>
                      <a:r>
                        <a:rPr lang="nl-NL" dirty="0" err="1"/>
                        <a:t>What</a:t>
                      </a:r>
                      <a:r>
                        <a:rPr lang="nl-NL" dirty="0"/>
                        <a:t> extra </a:t>
                      </a:r>
                      <a:r>
                        <a:rPr lang="nl-NL" dirty="0" err="1"/>
                        <a:t>costs</a:t>
                      </a:r>
                      <a:r>
                        <a:rPr lang="nl-NL" dirty="0"/>
                        <a:t> do </a:t>
                      </a:r>
                      <a:r>
                        <a:rPr lang="nl-NL" dirty="0" err="1"/>
                        <a:t>you</a:t>
                      </a:r>
                      <a:r>
                        <a:rPr lang="nl-NL" dirty="0"/>
                        <a:t> have </a:t>
                      </a:r>
                      <a:r>
                        <a:rPr lang="nl-NL" dirty="0" err="1"/>
                        <a:t>to</a:t>
                      </a:r>
                      <a:r>
                        <a:rPr lang="nl-NL" dirty="0"/>
                        <a:t> make? For </a:t>
                      </a:r>
                      <a:r>
                        <a:rPr lang="nl-NL" dirty="0" err="1"/>
                        <a:t>example</a:t>
                      </a:r>
                      <a:r>
                        <a:rPr lang="nl-NL" dirty="0"/>
                        <a:t>: </a:t>
                      </a:r>
                      <a:r>
                        <a:rPr lang="nl-NL" dirty="0" err="1"/>
                        <a:t>pay</a:t>
                      </a:r>
                      <a:r>
                        <a:rPr lang="nl-NL" baseline="0" dirty="0"/>
                        <a:t> extra </a:t>
                      </a:r>
                      <a:r>
                        <a:rPr lang="nl-NL" baseline="0" dirty="0" err="1"/>
                        <a:t>personel</a:t>
                      </a:r>
                      <a:r>
                        <a:rPr lang="nl-NL" baseline="0" dirty="0"/>
                        <a:t> </a:t>
                      </a:r>
                      <a:r>
                        <a:rPr lang="nl-NL" baseline="0" dirty="0" err="1"/>
                        <a:t>while</a:t>
                      </a:r>
                      <a:r>
                        <a:rPr lang="nl-NL" baseline="0" dirty="0"/>
                        <a:t> </a:t>
                      </a:r>
                      <a:r>
                        <a:rPr lang="nl-NL" baseline="0" dirty="0" err="1"/>
                        <a:t>you</a:t>
                      </a:r>
                      <a:r>
                        <a:rPr lang="nl-NL" baseline="0" dirty="0"/>
                        <a:t> are </a:t>
                      </a:r>
                      <a:r>
                        <a:rPr lang="nl-NL" baseline="0" dirty="0" err="1"/>
                        <a:t>abroad</a:t>
                      </a:r>
                      <a:r>
                        <a:rPr lang="nl-NL" baseline="0" dirty="0"/>
                        <a:t> </a:t>
                      </a:r>
                      <a:r>
                        <a:rPr lang="nl-NL" baseline="0" dirty="0" err="1"/>
                        <a:t>to</a:t>
                      </a:r>
                      <a:r>
                        <a:rPr lang="nl-NL" baseline="0" dirty="0"/>
                        <a:t> </a:t>
                      </a:r>
                      <a:r>
                        <a:rPr lang="nl-NL" baseline="0" dirty="0" err="1"/>
                        <a:t>give</a:t>
                      </a:r>
                      <a:r>
                        <a:rPr lang="nl-NL" baseline="0" dirty="0"/>
                        <a:t>  a </a:t>
                      </a:r>
                      <a:r>
                        <a:rPr lang="nl-NL" baseline="0" dirty="0" err="1"/>
                        <a:t>clinic</a:t>
                      </a:r>
                      <a:r>
                        <a:rPr lang="nl-NL" baseline="0" dirty="0"/>
                        <a:t>.</a:t>
                      </a:r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0360668"/>
                  </a:ext>
                </a:extLst>
              </a:tr>
              <a:tr h="470670"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84031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672680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4394" y="1389520"/>
            <a:ext cx="4138715" cy="4268204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908" y="1844593"/>
            <a:ext cx="5784011" cy="397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0911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8489" y="1368447"/>
            <a:ext cx="3944620" cy="4328408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609" y="1561139"/>
            <a:ext cx="6593396" cy="617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3969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/>
          <p:cNvSpPr/>
          <p:nvPr/>
        </p:nvSpPr>
        <p:spPr bwMode="auto">
          <a:xfrm>
            <a:off x="1622748" y="1844824"/>
            <a:ext cx="5400600" cy="3888432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The </a:t>
            </a:r>
            <a:r>
              <a:rPr kumimoji="0" lang="nl-NL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liquidity</a:t>
            </a:r>
            <a:r>
              <a:rPr kumimoji="0" lang="nl-NL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 budget is </a:t>
            </a:r>
            <a:r>
              <a:rPr kumimoji="0" lang="nl-NL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an</a:t>
            </a:r>
            <a:r>
              <a:rPr kumimoji="0" lang="nl-NL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kumimoji="0" lang="nl-NL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overview</a:t>
            </a:r>
            <a:r>
              <a:rPr kumimoji="0" lang="nl-NL" sz="24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 of </a:t>
            </a:r>
            <a:r>
              <a:rPr kumimoji="0" lang="nl-NL" sz="2400" b="1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expected</a:t>
            </a:r>
            <a:r>
              <a:rPr kumimoji="0" lang="nl-NL" sz="24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kumimoji="0" lang="nl-NL" sz="2400" b="1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receipts</a:t>
            </a:r>
            <a:r>
              <a:rPr kumimoji="0" lang="nl-NL" sz="24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kumimoji="0" lang="nl-NL" sz="2400" b="1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and</a:t>
            </a:r>
            <a:r>
              <a:rPr kumimoji="0" lang="nl-NL" sz="24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kumimoji="0" lang="nl-NL" sz="2400" b="1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expense</a:t>
            </a:r>
            <a:r>
              <a:rPr kumimoji="0" lang="nl-NL" sz="24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 in a </a:t>
            </a:r>
            <a:r>
              <a:rPr kumimoji="0" lang="nl-NL" sz="2400" b="1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given</a:t>
            </a:r>
            <a:r>
              <a:rPr kumimoji="0" lang="nl-NL" sz="24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kumimoji="0" lang="nl-NL" sz="2400" b="1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period</a:t>
            </a:r>
            <a:r>
              <a:rPr kumimoji="0" lang="nl-NL" sz="24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.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4" name="Rechthoek 3"/>
          <p:cNvSpPr/>
          <p:nvPr/>
        </p:nvSpPr>
        <p:spPr bwMode="auto">
          <a:xfrm>
            <a:off x="1619672" y="1052736"/>
            <a:ext cx="5400600" cy="504056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Liquidity</a:t>
            </a:r>
            <a:r>
              <a:rPr kumimoji="0" lang="nl-NL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 budget</a:t>
            </a: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3140968"/>
            <a:ext cx="3217726" cy="2413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8676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 bwMode="auto">
          <a:xfrm>
            <a:off x="1259632" y="1124744"/>
            <a:ext cx="6768752" cy="72008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Differences</a:t>
            </a:r>
            <a:r>
              <a:rPr kumimoji="0" lang="nl-NL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kumimoji="0" lang="nl-NL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between</a:t>
            </a:r>
            <a:r>
              <a:rPr kumimoji="0" lang="nl-NL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 operating budget en </a:t>
            </a:r>
            <a:r>
              <a:rPr kumimoji="0" lang="nl-NL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liquidity</a:t>
            </a:r>
            <a:r>
              <a:rPr kumimoji="0" lang="nl-NL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 budget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nl-NL" dirty="0"/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nl-NL" dirty="0"/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graphicFrame>
        <p:nvGraphicFramePr>
          <p:cNvPr id="5" name="Tabel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7362668"/>
              </p:ext>
            </p:extLst>
          </p:nvPr>
        </p:nvGraphicFramePr>
        <p:xfrm>
          <a:off x="1331640" y="2780928"/>
          <a:ext cx="6696744" cy="28757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48372">
                  <a:extLst>
                    <a:ext uri="{9D8B030D-6E8A-4147-A177-3AD203B41FA5}">
                      <a16:colId xmlns:a16="http://schemas.microsoft.com/office/drawing/2014/main" val="2748901195"/>
                    </a:ext>
                  </a:extLst>
                </a:gridCol>
                <a:gridCol w="3348372">
                  <a:extLst>
                    <a:ext uri="{9D8B030D-6E8A-4147-A177-3AD203B41FA5}">
                      <a16:colId xmlns:a16="http://schemas.microsoft.com/office/drawing/2014/main" val="3871384903"/>
                    </a:ext>
                  </a:extLst>
                </a:gridCol>
              </a:tblGrid>
              <a:tr h="864096">
                <a:tc>
                  <a:txBody>
                    <a:bodyPr/>
                    <a:lstStyle/>
                    <a:p>
                      <a:r>
                        <a:rPr lang="nl-NL" dirty="0"/>
                        <a:t>Operating budget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err="1"/>
                        <a:t>Liquidity</a:t>
                      </a:r>
                      <a:r>
                        <a:rPr lang="nl-NL" dirty="0"/>
                        <a:t> budget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0082779"/>
                  </a:ext>
                </a:extLst>
              </a:tr>
              <a:tr h="864096">
                <a:tc>
                  <a:txBody>
                    <a:bodyPr/>
                    <a:lstStyle/>
                    <a:p>
                      <a:r>
                        <a:rPr lang="nl-NL" dirty="0" err="1"/>
                        <a:t>Depreciations</a:t>
                      </a:r>
                      <a:endParaRPr lang="nl-NL" dirty="0"/>
                    </a:p>
                    <a:p>
                      <a:r>
                        <a:rPr lang="nl-NL" dirty="0" err="1"/>
                        <a:t>Amounts</a:t>
                      </a:r>
                      <a:r>
                        <a:rPr lang="nl-NL" dirty="0"/>
                        <a:t> </a:t>
                      </a:r>
                      <a:r>
                        <a:rPr lang="nl-NL" dirty="0" err="1"/>
                        <a:t>excl</a:t>
                      </a:r>
                      <a:r>
                        <a:rPr lang="nl-NL" dirty="0"/>
                        <a:t> VAT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err="1"/>
                        <a:t>Repayments</a:t>
                      </a:r>
                      <a:endParaRPr lang="nl-NL" dirty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dirty="0" err="1"/>
                        <a:t>Amounts</a:t>
                      </a:r>
                      <a:r>
                        <a:rPr lang="nl-NL" dirty="0"/>
                        <a:t> </a:t>
                      </a:r>
                      <a:r>
                        <a:rPr lang="nl-NL" dirty="0" err="1"/>
                        <a:t>incl</a:t>
                      </a:r>
                      <a:r>
                        <a:rPr lang="nl-NL" dirty="0"/>
                        <a:t> VAT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takes into account the period in which amounts are actually received or paid.</a:t>
                      </a:r>
                    </a:p>
                    <a:p>
                      <a:endParaRPr lang="nl-NL" dirty="0"/>
                    </a:p>
                    <a:p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874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54593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Afbeelding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908720"/>
            <a:ext cx="7016750" cy="4090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hthoek 1"/>
          <p:cNvSpPr/>
          <p:nvPr/>
        </p:nvSpPr>
        <p:spPr bwMode="auto">
          <a:xfrm>
            <a:off x="1052796" y="5157192"/>
            <a:ext cx="4584084" cy="9144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4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Questions</a:t>
            </a:r>
            <a:r>
              <a:rPr kumimoji="0" lang="nl-NL" sz="4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???</a:t>
            </a:r>
          </a:p>
        </p:txBody>
      </p:sp>
    </p:spTree>
    <p:extLst>
      <p:ext uri="{BB962C8B-B14F-4D97-AF65-F5344CB8AC3E}">
        <p14:creationId xmlns:p14="http://schemas.microsoft.com/office/powerpoint/2010/main" val="30487670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 bwMode="auto">
          <a:xfrm>
            <a:off x="1187624" y="980728"/>
            <a:ext cx="7056784" cy="648072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      THANK YOU</a:t>
            </a:r>
            <a:r>
              <a:rPr kumimoji="0" lang="nl-NL" sz="24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 FOR YOUR ATTENTION!</a:t>
            </a:r>
            <a:endParaRPr kumimoji="0" lang="nl-NL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2060848"/>
            <a:ext cx="5076056" cy="3892122"/>
          </a:xfrm>
          <a:prstGeom prst="rect">
            <a:avLst/>
          </a:prstGeom>
        </p:spPr>
      </p:pic>
      <p:sp>
        <p:nvSpPr>
          <p:cNvPr id="4" name="textruta 4">
            <a:extLst>
              <a:ext uri="{FF2B5EF4-FFF2-40B4-BE49-F238E27FC236}">
                <a16:creationId xmlns:a16="http://schemas.microsoft.com/office/drawing/2014/main" id="{9CD3EC7D-E425-4C90-88FB-0B2A234309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07950" y="6007100"/>
            <a:ext cx="4535488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en-GB" altLang="sv-SE" sz="1100" dirty="0"/>
              <a:t>This work is licensed under a </a:t>
            </a:r>
            <a:r>
              <a:rPr lang="en-GB" altLang="sv-SE" sz="1100" u="sng" dirty="0">
                <a:hlinkClick r:id="rId3"/>
              </a:rPr>
              <a:t>Creative Commons Attribution-</a:t>
            </a:r>
            <a:r>
              <a:rPr lang="en-GB" altLang="sv-SE" sz="1100" u="sng" dirty="0" err="1">
                <a:hlinkClick r:id="rId3"/>
              </a:rPr>
              <a:t>ShareAlike</a:t>
            </a:r>
            <a:r>
              <a:rPr lang="en-GB" altLang="sv-SE" sz="1100" u="sng" dirty="0">
                <a:hlinkClick r:id="rId3"/>
              </a:rPr>
              <a:t> 4.0 International License</a:t>
            </a:r>
            <a:r>
              <a:rPr lang="en-GB" altLang="sv-SE" sz="1100" dirty="0"/>
              <a:t>. The texts produced in the Extra Qualification by the partners of the SPINE project are freely accessible through open license. </a:t>
            </a:r>
            <a:endParaRPr lang="sv-SE" altLang="sv-SE" sz="1100" dirty="0"/>
          </a:p>
        </p:txBody>
      </p:sp>
      <p:pic>
        <p:nvPicPr>
          <p:cNvPr id="5" name="Bildobjekt 15" descr="Creative Commons License">
            <a:hlinkClick r:id="rId3"/>
            <a:extLst>
              <a:ext uri="{FF2B5EF4-FFF2-40B4-BE49-F238E27FC236}">
                <a16:creationId xmlns:a16="http://schemas.microsoft.com/office/drawing/2014/main" id="{7A5C27F6-CEAE-4776-B00C-F737EB934A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6097588"/>
            <a:ext cx="719137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58222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Afbeelding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1268413"/>
            <a:ext cx="7016750" cy="4090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hthoek 1"/>
          <p:cNvSpPr>
            <a:spLocks noChangeArrowheads="1"/>
          </p:cNvSpPr>
          <p:nvPr/>
        </p:nvSpPr>
        <p:spPr bwMode="auto">
          <a:xfrm>
            <a:off x="1835150" y="14288"/>
            <a:ext cx="4537075" cy="576262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nl-NL" altLang="nl-NL"/>
              <a:t>planning</a:t>
            </a:r>
          </a:p>
        </p:txBody>
      </p:sp>
      <p:graphicFrame>
        <p:nvGraphicFramePr>
          <p:cNvPr id="3" name="Tabel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9006865"/>
              </p:ext>
            </p:extLst>
          </p:nvPr>
        </p:nvGraphicFramePr>
        <p:xfrm>
          <a:off x="1835148" y="476672"/>
          <a:ext cx="6985323" cy="54770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28441">
                  <a:extLst>
                    <a:ext uri="{9D8B030D-6E8A-4147-A177-3AD203B41FA5}">
                      <a16:colId xmlns:a16="http://schemas.microsoft.com/office/drawing/2014/main" val="807718158"/>
                    </a:ext>
                  </a:extLst>
                </a:gridCol>
                <a:gridCol w="2328441">
                  <a:extLst>
                    <a:ext uri="{9D8B030D-6E8A-4147-A177-3AD203B41FA5}">
                      <a16:colId xmlns:a16="http://schemas.microsoft.com/office/drawing/2014/main" val="3405837964"/>
                    </a:ext>
                  </a:extLst>
                </a:gridCol>
                <a:gridCol w="2328441">
                  <a:extLst>
                    <a:ext uri="{9D8B030D-6E8A-4147-A177-3AD203B41FA5}">
                      <a16:colId xmlns:a16="http://schemas.microsoft.com/office/drawing/2014/main" val="818153684"/>
                    </a:ext>
                  </a:extLst>
                </a:gridCol>
              </a:tblGrid>
              <a:tr h="249110">
                <a:tc>
                  <a:txBody>
                    <a:bodyPr/>
                    <a:lstStyle/>
                    <a:p>
                      <a:r>
                        <a:rPr lang="nl-NL" sz="1800" dirty="0" err="1"/>
                        <a:t>Chapter</a:t>
                      </a:r>
                      <a:endParaRPr lang="nl-NL" sz="1800" dirty="0"/>
                    </a:p>
                  </a:txBody>
                  <a:tcPr marL="91441" marR="91441" marT="45722" marB="45722"/>
                </a:tc>
                <a:tc>
                  <a:txBody>
                    <a:bodyPr/>
                    <a:lstStyle/>
                    <a:p>
                      <a:r>
                        <a:rPr lang="nl-NL" sz="1800" dirty="0"/>
                        <a:t>subject</a:t>
                      </a:r>
                    </a:p>
                  </a:txBody>
                  <a:tcPr marL="91441" marR="91441" marT="45722" marB="45722"/>
                </a:tc>
                <a:tc>
                  <a:txBody>
                    <a:bodyPr/>
                    <a:lstStyle/>
                    <a:p>
                      <a:r>
                        <a:rPr lang="nl-NL" sz="1800" dirty="0"/>
                        <a:t>module</a:t>
                      </a:r>
                    </a:p>
                  </a:txBody>
                  <a:tcPr marL="91441" marR="91441" marT="45722" marB="45722"/>
                </a:tc>
                <a:extLst>
                  <a:ext uri="{0D108BD9-81ED-4DB2-BD59-A6C34878D82A}">
                    <a16:rowId xmlns:a16="http://schemas.microsoft.com/office/drawing/2014/main" val="313635898"/>
                  </a:ext>
                </a:extLst>
              </a:tr>
              <a:tr h="996433">
                <a:tc>
                  <a:txBody>
                    <a:bodyPr/>
                    <a:lstStyle/>
                    <a:p>
                      <a:r>
                        <a:rPr lang="nl-NL" sz="1800" dirty="0" err="1"/>
                        <a:t>About</a:t>
                      </a:r>
                      <a:r>
                        <a:rPr lang="nl-NL" sz="1800" baseline="0" dirty="0"/>
                        <a:t> </a:t>
                      </a:r>
                      <a:r>
                        <a:rPr lang="nl-NL" sz="1800" baseline="0" dirty="0" err="1"/>
                        <a:t>yourself</a:t>
                      </a:r>
                      <a:endParaRPr lang="nl-NL" sz="1800" dirty="0"/>
                    </a:p>
                  </a:txBody>
                  <a:tcPr marL="91441" marR="91441" marT="45722" marB="45722"/>
                </a:tc>
                <a:tc>
                  <a:txBody>
                    <a:bodyPr/>
                    <a:lstStyle/>
                    <a:p>
                      <a:r>
                        <a:rPr lang="nl-NL" sz="1800" dirty="0" err="1"/>
                        <a:t>Introduction</a:t>
                      </a:r>
                      <a:endParaRPr lang="nl-NL" sz="1800" dirty="0"/>
                    </a:p>
                    <a:p>
                      <a:r>
                        <a:rPr lang="nl-NL" sz="1800" dirty="0"/>
                        <a:t>Mission </a:t>
                      </a:r>
                      <a:r>
                        <a:rPr lang="nl-NL" sz="1800" dirty="0" err="1"/>
                        <a:t>and</a:t>
                      </a:r>
                      <a:r>
                        <a:rPr lang="nl-NL" sz="1800" dirty="0"/>
                        <a:t> </a:t>
                      </a:r>
                      <a:r>
                        <a:rPr lang="nl-NL" sz="1800" dirty="0" err="1"/>
                        <a:t>vission</a:t>
                      </a:r>
                      <a:endParaRPr lang="nl-NL" sz="1800" dirty="0"/>
                    </a:p>
                    <a:p>
                      <a:r>
                        <a:rPr lang="nl-NL" sz="1800" dirty="0"/>
                        <a:t>USP</a:t>
                      </a:r>
                    </a:p>
                    <a:p>
                      <a:r>
                        <a:rPr lang="nl-NL" sz="1800" dirty="0"/>
                        <a:t>concept</a:t>
                      </a:r>
                    </a:p>
                  </a:txBody>
                  <a:tcPr marL="91441" marR="91441" marT="45722" marB="45722"/>
                </a:tc>
                <a:tc>
                  <a:txBody>
                    <a:bodyPr/>
                    <a:lstStyle/>
                    <a:p>
                      <a:r>
                        <a:rPr lang="nl-NL" sz="1800" dirty="0"/>
                        <a:t>M1</a:t>
                      </a:r>
                    </a:p>
                  </a:txBody>
                  <a:tcPr marL="91441" marR="91441" marT="45722" marB="45722"/>
                </a:tc>
                <a:extLst>
                  <a:ext uri="{0D108BD9-81ED-4DB2-BD59-A6C34878D82A}">
                    <a16:rowId xmlns:a16="http://schemas.microsoft.com/office/drawing/2014/main" val="3527289000"/>
                  </a:ext>
                </a:extLst>
              </a:tr>
              <a:tr h="435941">
                <a:tc>
                  <a:txBody>
                    <a:bodyPr/>
                    <a:lstStyle/>
                    <a:p>
                      <a:r>
                        <a:rPr lang="nl-NL" sz="1800" dirty="0"/>
                        <a:t>Goals</a:t>
                      </a:r>
                    </a:p>
                  </a:txBody>
                  <a:tcPr marL="91441" marR="91441" marT="45722" marB="45722"/>
                </a:tc>
                <a:tc>
                  <a:txBody>
                    <a:bodyPr/>
                    <a:lstStyle/>
                    <a:p>
                      <a:r>
                        <a:rPr lang="nl-NL" sz="1800" dirty="0" err="1"/>
                        <a:t>Strategy</a:t>
                      </a:r>
                      <a:endParaRPr lang="nl-NL" sz="1800" dirty="0"/>
                    </a:p>
                    <a:p>
                      <a:r>
                        <a:rPr lang="nl-NL" sz="1800" dirty="0"/>
                        <a:t>S.M.A.R.T.</a:t>
                      </a:r>
                    </a:p>
                  </a:txBody>
                  <a:tcPr marL="91441" marR="91441" marT="45722" marB="45722"/>
                </a:tc>
                <a:tc>
                  <a:txBody>
                    <a:bodyPr/>
                    <a:lstStyle/>
                    <a:p>
                      <a:r>
                        <a:rPr lang="nl-NL" sz="1800" dirty="0"/>
                        <a:t>M1</a:t>
                      </a:r>
                    </a:p>
                  </a:txBody>
                  <a:tcPr marL="91441" marR="91441" marT="45722" marB="45722"/>
                </a:tc>
                <a:extLst>
                  <a:ext uri="{0D108BD9-81ED-4DB2-BD59-A6C34878D82A}">
                    <a16:rowId xmlns:a16="http://schemas.microsoft.com/office/drawing/2014/main" val="3314890699"/>
                  </a:ext>
                </a:extLst>
              </a:tr>
              <a:tr h="809602">
                <a:tc>
                  <a:txBody>
                    <a:bodyPr/>
                    <a:lstStyle/>
                    <a:p>
                      <a:r>
                        <a:rPr lang="nl-NL" sz="1800" dirty="0"/>
                        <a:t>SWOT-analysis</a:t>
                      </a:r>
                    </a:p>
                  </a:txBody>
                  <a:tcPr marL="91441" marR="91441" marT="45722" marB="45722"/>
                </a:tc>
                <a:tc>
                  <a:txBody>
                    <a:bodyPr/>
                    <a:lstStyle/>
                    <a:p>
                      <a:r>
                        <a:rPr lang="nl-NL" sz="1800" dirty="0" err="1"/>
                        <a:t>Strenghts</a:t>
                      </a:r>
                      <a:r>
                        <a:rPr lang="nl-NL" sz="1800" dirty="0"/>
                        <a:t>, </a:t>
                      </a:r>
                      <a:r>
                        <a:rPr lang="nl-NL" sz="1800" dirty="0" err="1"/>
                        <a:t>Weaknesses</a:t>
                      </a:r>
                      <a:r>
                        <a:rPr lang="nl-NL" sz="1800" dirty="0"/>
                        <a:t>, </a:t>
                      </a:r>
                      <a:r>
                        <a:rPr lang="nl-NL" sz="1800" dirty="0" err="1"/>
                        <a:t>Oppurtunities</a:t>
                      </a:r>
                      <a:r>
                        <a:rPr lang="nl-NL" sz="1800" dirty="0"/>
                        <a:t> </a:t>
                      </a:r>
                      <a:r>
                        <a:rPr lang="nl-NL" sz="1800" dirty="0" err="1"/>
                        <a:t>and</a:t>
                      </a:r>
                      <a:r>
                        <a:rPr lang="nl-NL" sz="1800" dirty="0"/>
                        <a:t> </a:t>
                      </a:r>
                      <a:r>
                        <a:rPr lang="nl-NL" sz="1800" dirty="0" err="1"/>
                        <a:t>Threats</a:t>
                      </a:r>
                      <a:endParaRPr lang="nl-NL" sz="1800" dirty="0"/>
                    </a:p>
                  </a:txBody>
                  <a:tcPr marL="91441" marR="91441" marT="45722" marB="45722"/>
                </a:tc>
                <a:tc>
                  <a:txBody>
                    <a:bodyPr/>
                    <a:lstStyle/>
                    <a:p>
                      <a:r>
                        <a:rPr lang="nl-NL" sz="1800" dirty="0"/>
                        <a:t>M1</a:t>
                      </a:r>
                    </a:p>
                  </a:txBody>
                  <a:tcPr marL="91441" marR="91441" marT="45722" marB="45722"/>
                </a:tc>
                <a:extLst>
                  <a:ext uri="{0D108BD9-81ED-4DB2-BD59-A6C34878D82A}">
                    <a16:rowId xmlns:a16="http://schemas.microsoft.com/office/drawing/2014/main" val="4009567328"/>
                  </a:ext>
                </a:extLst>
              </a:tr>
              <a:tr h="622772">
                <a:tc>
                  <a:txBody>
                    <a:bodyPr/>
                    <a:lstStyle/>
                    <a:p>
                      <a:r>
                        <a:rPr lang="nl-NL" sz="1800" dirty="0"/>
                        <a:t>Marketing Mix</a:t>
                      </a:r>
                    </a:p>
                  </a:txBody>
                  <a:tcPr marL="91441" marR="91441" marT="45722" marB="45722"/>
                </a:tc>
                <a:tc>
                  <a:txBody>
                    <a:bodyPr/>
                    <a:lstStyle/>
                    <a:p>
                      <a:r>
                        <a:rPr lang="nl-NL" sz="1800" dirty="0"/>
                        <a:t>Product, Price, </a:t>
                      </a:r>
                      <a:r>
                        <a:rPr lang="nl-NL" sz="1800" dirty="0" err="1"/>
                        <a:t>Place</a:t>
                      </a:r>
                      <a:r>
                        <a:rPr lang="nl-NL" sz="1800" dirty="0"/>
                        <a:t> </a:t>
                      </a:r>
                      <a:r>
                        <a:rPr lang="nl-NL" sz="1800" dirty="0" err="1"/>
                        <a:t>and</a:t>
                      </a:r>
                      <a:r>
                        <a:rPr lang="nl-NL" sz="1800" dirty="0"/>
                        <a:t> Promotion</a:t>
                      </a:r>
                    </a:p>
                  </a:txBody>
                  <a:tcPr marL="91441" marR="91441" marT="45722" marB="45722"/>
                </a:tc>
                <a:tc>
                  <a:txBody>
                    <a:bodyPr/>
                    <a:lstStyle/>
                    <a:p>
                      <a:r>
                        <a:rPr lang="nl-NL" sz="1800" dirty="0"/>
                        <a:t>M1</a:t>
                      </a:r>
                    </a:p>
                  </a:txBody>
                  <a:tcPr marL="91441" marR="91441" marT="45722" marB="45722"/>
                </a:tc>
                <a:extLst>
                  <a:ext uri="{0D108BD9-81ED-4DB2-BD59-A6C34878D82A}">
                    <a16:rowId xmlns:a16="http://schemas.microsoft.com/office/drawing/2014/main" val="3112910852"/>
                  </a:ext>
                </a:extLst>
              </a:tr>
              <a:tr h="996433">
                <a:tc>
                  <a:txBody>
                    <a:bodyPr/>
                    <a:lstStyle/>
                    <a:p>
                      <a:r>
                        <a:rPr lang="nl-NL" sz="1800" dirty="0"/>
                        <a:t>Finance</a:t>
                      </a:r>
                    </a:p>
                  </a:txBody>
                  <a:tcPr marL="91441" marR="91441" marT="45722" marB="45722"/>
                </a:tc>
                <a:tc>
                  <a:txBody>
                    <a:bodyPr/>
                    <a:lstStyle/>
                    <a:p>
                      <a:r>
                        <a:rPr lang="nl-NL" sz="1800" dirty="0" err="1"/>
                        <a:t>Liquidity</a:t>
                      </a:r>
                      <a:r>
                        <a:rPr lang="nl-NL" sz="1800" dirty="0"/>
                        <a:t> </a:t>
                      </a:r>
                      <a:r>
                        <a:rPr lang="nl-NL" sz="1800" dirty="0" err="1"/>
                        <a:t>balance</a:t>
                      </a:r>
                      <a:endParaRPr lang="nl-NL" sz="1800" dirty="0"/>
                    </a:p>
                    <a:p>
                      <a:r>
                        <a:rPr lang="nl-NL" sz="1800" dirty="0"/>
                        <a:t>Operating budget</a:t>
                      </a:r>
                    </a:p>
                    <a:p>
                      <a:r>
                        <a:rPr lang="nl-NL" sz="1800" dirty="0" err="1"/>
                        <a:t>Liquidity</a:t>
                      </a:r>
                      <a:r>
                        <a:rPr lang="nl-NL" sz="1800" dirty="0"/>
                        <a:t> budget</a:t>
                      </a:r>
                    </a:p>
                  </a:txBody>
                  <a:tcPr marL="91441" marR="91441" marT="45722" marB="45722"/>
                </a:tc>
                <a:tc>
                  <a:txBody>
                    <a:bodyPr/>
                    <a:lstStyle/>
                    <a:p>
                      <a:r>
                        <a:rPr lang="nl-NL" sz="1800" dirty="0"/>
                        <a:t>M2</a:t>
                      </a:r>
                    </a:p>
                  </a:txBody>
                  <a:tcPr marL="91441" marR="91441" marT="45722" marB="45722"/>
                </a:tc>
                <a:extLst>
                  <a:ext uri="{0D108BD9-81ED-4DB2-BD59-A6C34878D82A}">
                    <a16:rowId xmlns:a16="http://schemas.microsoft.com/office/drawing/2014/main" val="4264019861"/>
                  </a:ext>
                </a:extLst>
              </a:tr>
              <a:tr h="249110">
                <a:tc>
                  <a:txBody>
                    <a:bodyPr/>
                    <a:lstStyle/>
                    <a:p>
                      <a:r>
                        <a:rPr lang="nl-NL" sz="1800" dirty="0"/>
                        <a:t>Presentation</a:t>
                      </a:r>
                    </a:p>
                  </a:txBody>
                  <a:tcPr marL="91441" marR="91441" marT="45722" marB="45722"/>
                </a:tc>
                <a:tc>
                  <a:txBody>
                    <a:bodyPr/>
                    <a:lstStyle/>
                    <a:p>
                      <a:endParaRPr lang="nl-NL" sz="1800"/>
                    </a:p>
                  </a:txBody>
                  <a:tcPr marL="91441" marR="91441" marT="45722" marB="45722"/>
                </a:tc>
                <a:tc>
                  <a:txBody>
                    <a:bodyPr/>
                    <a:lstStyle/>
                    <a:p>
                      <a:r>
                        <a:rPr lang="nl-NL" sz="1800" dirty="0"/>
                        <a:t>M3</a:t>
                      </a:r>
                    </a:p>
                  </a:txBody>
                  <a:tcPr marL="91441" marR="91441" marT="45722" marB="45722"/>
                </a:tc>
                <a:extLst>
                  <a:ext uri="{0D108BD9-81ED-4DB2-BD59-A6C34878D82A}">
                    <a16:rowId xmlns:a16="http://schemas.microsoft.com/office/drawing/2014/main" val="1853360470"/>
                  </a:ext>
                </a:extLst>
              </a:tr>
              <a:tr h="249110">
                <a:tc>
                  <a:txBody>
                    <a:bodyPr/>
                    <a:lstStyle/>
                    <a:p>
                      <a:endParaRPr lang="nl-NL" sz="1800" dirty="0"/>
                    </a:p>
                  </a:txBody>
                  <a:tcPr marL="91441" marR="91441" marT="45722" marB="45722"/>
                </a:tc>
                <a:tc>
                  <a:txBody>
                    <a:bodyPr/>
                    <a:lstStyle/>
                    <a:p>
                      <a:endParaRPr lang="nl-NL" sz="1800"/>
                    </a:p>
                  </a:txBody>
                  <a:tcPr marL="91441" marR="91441" marT="45722" marB="45722"/>
                </a:tc>
                <a:tc>
                  <a:txBody>
                    <a:bodyPr/>
                    <a:lstStyle/>
                    <a:p>
                      <a:endParaRPr lang="nl-NL" sz="1800" dirty="0"/>
                    </a:p>
                  </a:txBody>
                  <a:tcPr marL="91441" marR="91441" marT="45722" marB="45722"/>
                </a:tc>
                <a:extLst>
                  <a:ext uri="{0D108BD9-81ED-4DB2-BD59-A6C34878D82A}">
                    <a16:rowId xmlns:a16="http://schemas.microsoft.com/office/drawing/2014/main" val="26312636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 bwMode="auto">
          <a:xfrm>
            <a:off x="2267744" y="764704"/>
            <a:ext cx="4608512" cy="576064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Introduction</a:t>
            </a:r>
            <a:endParaRPr kumimoji="0" lang="nl-NL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3" name="Rechthoek 2"/>
          <p:cNvSpPr/>
          <p:nvPr/>
        </p:nvSpPr>
        <p:spPr bwMode="auto">
          <a:xfrm>
            <a:off x="2267744" y="2780928"/>
            <a:ext cx="4464496" cy="2592288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nl-NL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Introduction</a:t>
            </a:r>
            <a:r>
              <a:rPr kumimoji="0" lang="nl-NL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 business</a:t>
            </a:r>
            <a:r>
              <a:rPr kumimoji="0" lang="nl-NL" sz="24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 plan</a:t>
            </a:r>
            <a:endParaRPr kumimoji="0" lang="nl-NL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lang="nl-NL" dirty="0" err="1"/>
              <a:t>Who</a:t>
            </a:r>
            <a:r>
              <a:rPr lang="nl-NL" dirty="0"/>
              <a:t> are </a:t>
            </a:r>
            <a:r>
              <a:rPr lang="nl-NL" dirty="0" err="1"/>
              <a:t>you</a:t>
            </a:r>
            <a:r>
              <a:rPr lang="nl-NL" dirty="0"/>
              <a:t>?</a:t>
            </a:r>
            <a:endParaRPr kumimoji="0" lang="nl-NL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lang="nl-NL" dirty="0" err="1"/>
              <a:t>Why</a:t>
            </a:r>
            <a:r>
              <a:rPr lang="nl-NL" dirty="0"/>
              <a:t> do </a:t>
            </a:r>
            <a:r>
              <a:rPr lang="nl-NL" dirty="0" err="1"/>
              <a:t>you</a:t>
            </a:r>
            <a:r>
              <a:rPr lang="nl-NL" dirty="0"/>
              <a:t> </a:t>
            </a:r>
            <a:r>
              <a:rPr lang="nl-NL" dirty="0" err="1"/>
              <a:t>write</a:t>
            </a:r>
            <a:r>
              <a:rPr lang="nl-NL" dirty="0"/>
              <a:t> </a:t>
            </a:r>
            <a:r>
              <a:rPr lang="nl-NL" dirty="0" err="1"/>
              <a:t>this</a:t>
            </a:r>
            <a:r>
              <a:rPr lang="nl-NL" dirty="0"/>
              <a:t> plan?</a:t>
            </a:r>
          </a:p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nl-NL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How</a:t>
            </a:r>
            <a:r>
              <a:rPr kumimoji="0" lang="nl-NL" sz="24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kumimoji="0" lang="nl-NL" sz="2400" b="1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did</a:t>
            </a:r>
            <a:r>
              <a:rPr kumimoji="0" lang="nl-NL" sz="24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kumimoji="0" lang="nl-NL" sz="2400" b="1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you</a:t>
            </a:r>
            <a:r>
              <a:rPr kumimoji="0" lang="nl-NL" sz="24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kumimoji="0" lang="nl-NL" sz="2400" b="1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came</a:t>
            </a:r>
            <a:r>
              <a:rPr kumimoji="0" lang="nl-NL" sz="24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 up </a:t>
            </a:r>
            <a:r>
              <a:rPr kumimoji="0" lang="nl-NL" sz="2400" b="1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with</a:t>
            </a:r>
            <a:r>
              <a:rPr kumimoji="0" lang="nl-NL" sz="24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kumimoji="0" lang="nl-NL" sz="2400" b="1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the</a:t>
            </a:r>
            <a:r>
              <a:rPr kumimoji="0" lang="nl-NL" sz="24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kumimoji="0" lang="nl-NL" sz="2400" b="1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idea</a:t>
            </a:r>
            <a:r>
              <a:rPr kumimoji="0" lang="nl-NL" sz="24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?</a:t>
            </a:r>
          </a:p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lang="nl-NL" baseline="0" dirty="0"/>
              <a:t>How</a:t>
            </a:r>
            <a:r>
              <a:rPr lang="nl-NL" dirty="0"/>
              <a:t> </a:t>
            </a:r>
            <a:r>
              <a:rPr lang="nl-NL" dirty="0" err="1"/>
              <a:t>will</a:t>
            </a:r>
            <a:r>
              <a:rPr lang="nl-NL" dirty="0"/>
              <a:t> </a:t>
            </a:r>
            <a:r>
              <a:rPr lang="nl-NL" dirty="0" err="1"/>
              <a:t>you</a:t>
            </a:r>
            <a:r>
              <a:rPr lang="nl-NL" dirty="0"/>
              <a:t> </a:t>
            </a:r>
            <a:r>
              <a:rPr lang="nl-NL" dirty="0" err="1"/>
              <a:t>futher</a:t>
            </a:r>
            <a:r>
              <a:rPr lang="nl-NL" dirty="0"/>
              <a:t> </a:t>
            </a:r>
            <a:r>
              <a:rPr lang="nl-NL" dirty="0" err="1"/>
              <a:t>develop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idea</a:t>
            </a:r>
            <a:r>
              <a:rPr lang="nl-NL" dirty="0"/>
              <a:t>?</a:t>
            </a:r>
            <a:endParaRPr kumimoji="0" lang="nl-NL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25205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 bwMode="auto">
          <a:xfrm>
            <a:off x="1547664" y="620688"/>
            <a:ext cx="5544616" cy="9144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Mission </a:t>
            </a:r>
            <a:r>
              <a:rPr kumimoji="0" lang="nl-NL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and</a:t>
            </a:r>
            <a:r>
              <a:rPr kumimoji="0" lang="nl-NL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kumimoji="0" lang="nl-NL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Vision</a:t>
            </a:r>
            <a:endParaRPr kumimoji="0" lang="nl-NL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3" name="Rechthoek 2"/>
          <p:cNvSpPr/>
          <p:nvPr/>
        </p:nvSpPr>
        <p:spPr bwMode="auto">
          <a:xfrm>
            <a:off x="1619672" y="1916832"/>
            <a:ext cx="5544616" cy="3672408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Mission: </a:t>
            </a:r>
            <a:r>
              <a:rPr kumimoji="0" lang="nl-NL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what</a:t>
            </a:r>
            <a:r>
              <a:rPr kumimoji="0" lang="nl-NL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kumimoji="0" lang="nl-NL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am</a:t>
            </a:r>
            <a:r>
              <a:rPr kumimoji="0" lang="nl-NL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 I here </a:t>
            </a:r>
            <a:r>
              <a:rPr kumimoji="0" lang="nl-NL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for</a:t>
            </a:r>
            <a:r>
              <a:rPr kumimoji="0" lang="nl-NL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?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nl-NL" dirty="0" err="1"/>
              <a:t>Vision</a:t>
            </a:r>
            <a:r>
              <a:rPr lang="nl-NL" dirty="0"/>
              <a:t>: </a:t>
            </a:r>
            <a:r>
              <a:rPr lang="nl-NL" dirty="0" err="1"/>
              <a:t>where</a:t>
            </a:r>
            <a:r>
              <a:rPr lang="nl-NL" dirty="0"/>
              <a:t> do I want </a:t>
            </a:r>
            <a:r>
              <a:rPr lang="nl-NL" dirty="0" err="1"/>
              <a:t>to</a:t>
            </a:r>
            <a:r>
              <a:rPr lang="nl-NL" dirty="0"/>
              <a:t> go?</a:t>
            </a:r>
            <a:endParaRPr kumimoji="0" lang="nl-NL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A </a:t>
            </a:r>
            <a:r>
              <a:rPr kumimoji="0" lang="nl-NL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good</a:t>
            </a:r>
            <a:r>
              <a:rPr kumimoji="0" lang="nl-NL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 Mission</a:t>
            </a:r>
            <a:r>
              <a:rPr kumimoji="0" lang="nl-NL" sz="24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kumimoji="0" lang="nl-NL" sz="2400" b="1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and</a:t>
            </a:r>
            <a:r>
              <a:rPr kumimoji="0" lang="nl-NL" sz="24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kumimoji="0" lang="nl-NL" sz="2400" b="1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Vision</a:t>
            </a:r>
            <a:r>
              <a:rPr kumimoji="0" lang="nl-NL" sz="24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 are:</a:t>
            </a:r>
          </a:p>
          <a:p>
            <a:pPr marR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nl-NL" baseline="0" dirty="0"/>
          </a:p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nl-NL" sz="2400" b="1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Ambitious</a:t>
            </a:r>
            <a:r>
              <a:rPr kumimoji="0" lang="nl-NL" sz="24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 or even </a:t>
            </a:r>
            <a:r>
              <a:rPr kumimoji="0" lang="nl-NL" sz="2400" b="1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idealistic</a:t>
            </a:r>
            <a:endParaRPr kumimoji="0" lang="nl-NL" sz="2400" b="1" i="0" u="none" strike="noStrike" cap="none" normalizeH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lang="nl-NL" baseline="0" dirty="0" err="1"/>
              <a:t>Motivating</a:t>
            </a:r>
            <a:r>
              <a:rPr lang="nl-NL" dirty="0"/>
              <a:t> or even </a:t>
            </a:r>
            <a:r>
              <a:rPr lang="nl-NL" dirty="0" err="1"/>
              <a:t>commiting</a:t>
            </a:r>
            <a:endParaRPr lang="nl-NL" dirty="0"/>
          </a:p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nl-NL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Distinctive</a:t>
            </a:r>
            <a:endParaRPr kumimoji="0" lang="nl-NL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lang="nl-NL" dirty="0"/>
              <a:t>Relevant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guiding</a:t>
            </a:r>
            <a:r>
              <a:rPr lang="nl-NL" dirty="0"/>
              <a:t> </a:t>
            </a:r>
            <a:r>
              <a:rPr lang="nl-NL" dirty="0" err="1"/>
              <a:t>for</a:t>
            </a:r>
            <a:r>
              <a:rPr lang="nl-NL" dirty="0"/>
              <a:t> stakeholders</a:t>
            </a:r>
          </a:p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nl-NL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Real, </a:t>
            </a:r>
            <a:r>
              <a:rPr kumimoji="0" lang="nl-NL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balanced</a:t>
            </a:r>
            <a:r>
              <a:rPr kumimoji="0" lang="nl-NL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kumimoji="0" lang="nl-NL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and</a:t>
            </a:r>
            <a:r>
              <a:rPr kumimoji="0" lang="nl-NL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kumimoji="0" lang="nl-NL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simple</a:t>
            </a:r>
            <a:endParaRPr kumimoji="0" lang="nl-NL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49804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 bwMode="auto">
          <a:xfrm>
            <a:off x="1619672" y="476672"/>
            <a:ext cx="5976664" cy="72008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nl-NL" dirty="0"/>
              <a:t>C</a:t>
            </a:r>
            <a:r>
              <a:rPr kumimoji="0" lang="nl-NL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oncept</a:t>
            </a:r>
          </a:p>
        </p:txBody>
      </p:sp>
      <p:sp>
        <p:nvSpPr>
          <p:cNvPr id="4" name="Rechthoek 3"/>
          <p:cNvSpPr/>
          <p:nvPr/>
        </p:nvSpPr>
        <p:spPr bwMode="auto">
          <a:xfrm>
            <a:off x="1619672" y="1556792"/>
            <a:ext cx="5976664" cy="4032448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What</a:t>
            </a:r>
            <a:r>
              <a:rPr kumimoji="0" lang="nl-NL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 is </a:t>
            </a:r>
            <a:r>
              <a:rPr kumimoji="0" lang="nl-NL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your</a:t>
            </a:r>
            <a:r>
              <a:rPr kumimoji="0" lang="nl-NL" sz="24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 USP?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nl-NL" baseline="0" dirty="0"/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2185640"/>
            <a:ext cx="2808312" cy="1531392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3867" y="2348880"/>
            <a:ext cx="3892476" cy="3161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37886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 bwMode="auto">
          <a:xfrm>
            <a:off x="2123728" y="764704"/>
            <a:ext cx="5184576" cy="576064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Strategy</a:t>
            </a:r>
            <a:endParaRPr kumimoji="0" lang="nl-NL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3" name="Rechthoek 2"/>
          <p:cNvSpPr/>
          <p:nvPr/>
        </p:nvSpPr>
        <p:spPr bwMode="auto">
          <a:xfrm>
            <a:off x="2121523" y="1734741"/>
            <a:ext cx="5184576" cy="4032448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M</a:t>
            </a:r>
            <a:r>
              <a:rPr lang="nl-NL" dirty="0"/>
              <a:t>ission/</a:t>
            </a:r>
            <a:r>
              <a:rPr lang="nl-NL" dirty="0" err="1"/>
              <a:t>vision</a:t>
            </a:r>
            <a:r>
              <a:rPr lang="nl-NL" dirty="0"/>
              <a:t> </a:t>
            </a:r>
            <a:r>
              <a:rPr lang="nl-NL" dirty="0">
                <a:sym typeface="Wingdings" panose="05000000000000000000" pitchFamily="2" charset="2"/>
              </a:rPr>
              <a:t>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sym typeface="Wingdings" panose="05000000000000000000" pitchFamily="2" charset="2"/>
              </a:rPr>
              <a:t>Strategic goals 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nl-NL" dirty="0" err="1">
                <a:sym typeface="Wingdings" panose="05000000000000000000" pitchFamily="2" charset="2"/>
              </a:rPr>
              <a:t>Tactical</a:t>
            </a:r>
            <a:r>
              <a:rPr lang="nl-NL" dirty="0">
                <a:sym typeface="Wingdings" panose="05000000000000000000" pitchFamily="2" charset="2"/>
              </a:rPr>
              <a:t> goals 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sym typeface="Wingdings" panose="05000000000000000000" pitchFamily="2" charset="2"/>
              </a:rPr>
              <a:t>Executive goals.</a:t>
            </a:r>
            <a:endParaRPr kumimoji="0" lang="nl-NL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5411" y="3750965"/>
            <a:ext cx="4876800" cy="1762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7380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 bwMode="auto">
          <a:xfrm>
            <a:off x="1547664" y="404664"/>
            <a:ext cx="5328592" cy="648072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S.M.A.R.T.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268760"/>
            <a:ext cx="7956376" cy="4761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3681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20568"/>
            <a:ext cx="609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998420"/>
      </p:ext>
    </p:extLst>
  </p:cSld>
  <p:clrMapOvr>
    <a:masterClrMapping/>
  </p:clrMapOvr>
</p:sld>
</file>

<file path=ppt/theme/theme1.xml><?xml version="1.0" encoding="utf-8"?>
<a:theme xmlns:a="http://schemas.openxmlformats.org/drawingml/2006/main" name="Standarddesign">
  <a:themeElements>
    <a:clrScheme name="Standard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andard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altLang="de-DE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altLang="de-DE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SPINE slide master" id="{F014DE8D-F7F5-4712-A910-252AA6DC9FD9}" vid="{01C125C1-90E1-4FF9-B9D5-15B5A45222AF}"/>
    </a:ext>
  </a:extLst>
</a:theme>
</file>

<file path=ppt/theme/theme2.xml><?xml version="1.0" encoding="utf-8"?>
<a:theme xmlns:a="http://schemas.openxmlformats.org/drawingml/2006/main" name="1_Standarddesign">
  <a:themeElements>
    <a:clrScheme name="Standard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andard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altLang="de-DE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altLang="de-DE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SPINE slide master" id="{F014DE8D-F7F5-4712-A910-252AA6DC9FD9}" vid="{7AB66044-0ADC-4965-979D-AFC89F2A0601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SPINE slide master</Template>
  <TotalTime>233</TotalTime>
  <Words>374</Words>
  <Application>Microsoft Office PowerPoint</Application>
  <PresentationFormat>Bildspel på skärmen (4:3)</PresentationFormat>
  <Paragraphs>100</Paragraphs>
  <Slides>19</Slides>
  <Notes>1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2</vt:i4>
      </vt:variant>
      <vt:variant>
        <vt:lpstr>Bildrubriker</vt:lpstr>
      </vt:variant>
      <vt:variant>
        <vt:i4>19</vt:i4>
      </vt:variant>
    </vt:vector>
  </HeadingPairs>
  <TitlesOfParts>
    <vt:vector size="24" baseType="lpstr">
      <vt:lpstr>Arial</vt:lpstr>
      <vt:lpstr>Times New Roman</vt:lpstr>
      <vt:lpstr>Wingdings</vt:lpstr>
      <vt:lpstr>Standarddesign</vt:lpstr>
      <vt:lpstr>1_Standarddesign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Company>aeres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Hoeven, M van den</dc:creator>
  <cp:lastModifiedBy>Linda Eriksson</cp:lastModifiedBy>
  <cp:revision>20</cp:revision>
  <dcterms:created xsi:type="dcterms:W3CDTF">2020-03-25T10:40:19Z</dcterms:created>
  <dcterms:modified xsi:type="dcterms:W3CDTF">2020-08-04T07:52:43Z</dcterms:modified>
</cp:coreProperties>
</file>