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3" r:id="rId5"/>
  </p:sldMasterIdLst>
  <p:notesMasterIdLst>
    <p:notesMasterId r:id="rId25"/>
  </p:notesMasterIdLst>
  <p:handoutMasterIdLst>
    <p:handoutMasterId r:id="rId26"/>
  </p:handoutMasterIdLst>
  <p:sldIdLst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5050"/>
    <a:srgbClr val="FFFFCC"/>
    <a:srgbClr val="CCFF66"/>
    <a:srgbClr val="00FFCC"/>
    <a:srgbClr val="99CC00"/>
    <a:srgbClr val="CC00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6" autoAdjust="0"/>
    <p:restoredTop sz="90929"/>
  </p:normalViewPr>
  <p:slideViewPr>
    <p:cSldViewPr>
      <p:cViewPr varScale="1">
        <p:scale>
          <a:sx n="66" d="100"/>
          <a:sy n="66" d="100"/>
        </p:scale>
        <p:origin x="24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Eriksson" userId="24b3ead8-8eef-4e78-ad55-ec0bf969ea18" providerId="ADAL" clId="{8C4E34FF-F5ED-47E1-AF69-291623EB3FCB}"/>
    <pc:docChg chg="modSld">
      <pc:chgData name="Linda Eriksson" userId="24b3ead8-8eef-4e78-ad55-ec0bf969ea18" providerId="ADAL" clId="{8C4E34FF-F5ED-47E1-AF69-291623EB3FCB}" dt="2020-08-04T07:16:24.338" v="1"/>
      <pc:docMkLst>
        <pc:docMk/>
      </pc:docMkLst>
      <pc:sldChg chg="addSp">
        <pc:chgData name="Linda Eriksson" userId="24b3ead8-8eef-4e78-ad55-ec0bf969ea18" providerId="ADAL" clId="{8C4E34FF-F5ED-47E1-AF69-291623EB3FCB}" dt="2020-08-04T07:16:24.338" v="1"/>
        <pc:sldMkLst>
          <pc:docMk/>
          <pc:sldMk cId="0" sldId="307"/>
        </pc:sldMkLst>
        <pc:spChg chg="add">
          <ac:chgData name="Linda Eriksson" userId="24b3ead8-8eef-4e78-ad55-ec0bf969ea18" providerId="ADAL" clId="{8C4E34FF-F5ED-47E1-AF69-291623EB3FCB}" dt="2020-08-04T07:16:24.338" v="1"/>
          <ac:spMkLst>
            <pc:docMk/>
            <pc:sldMk cId="0" sldId="307"/>
            <ac:spMk id="5" creationId="{E8D86ED4-8A2F-4088-9D15-B47A64E5079B}"/>
          </ac:spMkLst>
        </pc:spChg>
        <pc:picChg chg="add">
          <ac:chgData name="Linda Eriksson" userId="24b3ead8-8eef-4e78-ad55-ec0bf969ea18" providerId="ADAL" clId="{8C4E34FF-F5ED-47E1-AF69-291623EB3FCB}" dt="2020-08-04T07:16:10.175" v="0"/>
          <ac:picMkLst>
            <pc:docMk/>
            <pc:sldMk cId="0" sldId="307"/>
            <ac:picMk id="4" creationId="{60C84083-461A-463A-BED3-C7ED09A1FF4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1335FDD-8FDF-4155-91B5-1F832ADCDA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A9D28FE-4145-4575-89C6-83156C174F1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pPr>
              <a:defRPr/>
            </a:pPr>
            <a:fld id="{8C95BE43-74E9-4387-A801-548605AF9DD1}" type="datetime1">
              <a:rPr lang="de-DE" altLang="de-DE"/>
              <a:pPr>
                <a:defRPr/>
              </a:pPr>
              <a:t>04.08.2020</a:t>
            </a:fld>
            <a:endParaRPr lang="de-DE" altLang="de-DE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66A535F4-45DC-4BCB-B1E3-5382CDCACE4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FE9FB20F-363F-4D42-83B4-60B1FF45B4E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fld id="{75DB8146-39BB-4845-9BB3-7187E9F3857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8A5FC57-072E-4C11-8EC2-0B816F1BCF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C4A68BC-73AB-488B-B555-5B328045C74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pPr>
              <a:defRPr/>
            </a:pPr>
            <a:fld id="{9F4AEB16-BEAF-4E6C-B601-00903AC7B5CA}" type="datetime1">
              <a:rPr lang="de-DE" altLang="de-DE"/>
              <a:pPr>
                <a:defRPr/>
              </a:pPr>
              <a:t>04.08.2020</a:t>
            </a:fld>
            <a:endParaRPr lang="de-DE" altLang="de-DE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1B2E4223-3090-4325-8A9C-814AA07EBB8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AC387845-FB4F-4529-9885-F9928B88CF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Klicken Sie, um die Formate des Vorlagentextes zu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C6D19ACD-70DF-4739-AC02-3768B2EC1B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47CEFA06-4ECF-4257-A296-95CF2BB2BA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fld id="{33D6662D-2614-4848-BC63-FB11D8EC2E2D}" type="slidenum">
              <a:rPr lang="de-DE" altLang="de-DE"/>
              <a:pPr/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8128FEDF-6594-41A3-8552-96CC00B5A0D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8733AB-A6E6-4390-8764-9D3499593F6B}" type="datetime1">
              <a:rPr lang="de-DE" altLang="de-DE" sz="1300" b="0" smtClean="0"/>
              <a:pPr/>
              <a:t>04.08.2020</a:t>
            </a:fld>
            <a:endParaRPr lang="de-DE" altLang="de-DE" sz="1300" b="0"/>
          </a:p>
        </p:txBody>
      </p:sp>
      <p:sp>
        <p:nvSpPr>
          <p:cNvPr id="8195" name="Rectangle 7">
            <a:extLst>
              <a:ext uri="{FF2B5EF4-FFF2-40B4-BE49-F238E27FC236}">
                <a16:creationId xmlns:a16="http://schemas.microsoft.com/office/drawing/2014/main" id="{74269D63-9ABD-4B9D-AB69-A6A42224F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C54370-A44E-4226-9CCA-1C4D67C82276}" type="slidenum">
              <a:rPr lang="de-DE" altLang="de-DE" sz="1300" b="0"/>
              <a:pPr/>
              <a:t>1</a:t>
            </a:fld>
            <a:endParaRPr lang="de-DE" altLang="de-DE" sz="1300" b="0"/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1EDE0B16-E6B0-40F6-9FA0-F2D8A8B75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F9E45E5B-E71E-4705-A330-EAC1F55A7F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8">
            <a:extLst>
              <a:ext uri="{FF2B5EF4-FFF2-40B4-BE49-F238E27FC236}">
                <a16:creationId xmlns:a16="http://schemas.microsoft.com/office/drawing/2014/main" id="{934181AC-C8A7-41D9-B6EA-F4DA892BBC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967413"/>
            <a:ext cx="305911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020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">
            <a:extLst>
              <a:ext uri="{FF2B5EF4-FFF2-40B4-BE49-F238E27FC236}">
                <a16:creationId xmlns:a16="http://schemas.microsoft.com/office/drawing/2014/main" id="{5783F298-EE82-42D7-9654-F56C8E49F4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967413"/>
            <a:ext cx="305911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71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3DB692BF-D31D-43E9-B353-B8DBDD2927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8">
            <a:extLst>
              <a:ext uri="{FF2B5EF4-FFF2-40B4-BE49-F238E27FC236}">
                <a16:creationId xmlns:a16="http://schemas.microsoft.com/office/drawing/2014/main" id="{8264E4D8-A08E-42E0-A1E6-419A8F0D89F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7625" y="1277938"/>
            <a:ext cx="9144000" cy="0"/>
          </a:xfrm>
          <a:prstGeom prst="line">
            <a:avLst/>
          </a:prstGeom>
          <a:noFill/>
          <a:ln w="50800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Text Box 9">
            <a:extLst>
              <a:ext uri="{FF2B5EF4-FFF2-40B4-BE49-F238E27FC236}">
                <a16:creationId xmlns:a16="http://schemas.microsoft.com/office/drawing/2014/main" id="{1F9073AE-8CB9-47AA-81B4-656B642A6F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47625" y="1916113"/>
            <a:ext cx="1047750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sz="2800" dirty="0">
                <a:solidFill>
                  <a:srgbClr val="0066CC"/>
                </a:solidFill>
              </a:rPr>
              <a:t>www.equestrian-educational-network.eu</a:t>
            </a:r>
          </a:p>
        </p:txBody>
      </p:sp>
      <p:sp>
        <p:nvSpPr>
          <p:cNvPr id="1029" name="Line 10">
            <a:extLst>
              <a:ext uri="{FF2B5EF4-FFF2-40B4-BE49-F238E27FC236}">
                <a16:creationId xmlns:a16="http://schemas.microsoft.com/office/drawing/2014/main" id="{51911DEA-7D91-4CCD-AED6-19CF76B691E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58888" y="23813"/>
            <a:ext cx="0" cy="6858000"/>
          </a:xfrm>
          <a:prstGeom prst="line">
            <a:avLst/>
          </a:prstGeom>
          <a:noFill/>
          <a:ln w="50800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0" name="Grafik 1">
            <a:extLst>
              <a:ext uri="{FF2B5EF4-FFF2-40B4-BE49-F238E27FC236}">
                <a16:creationId xmlns:a16="http://schemas.microsoft.com/office/drawing/2014/main" id="{ACCD06D5-E72D-4CEB-9DF8-57467603E8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0"/>
            <a:ext cx="1595437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Bildobjekt 7">
            <a:extLst>
              <a:ext uri="{FF2B5EF4-FFF2-40B4-BE49-F238E27FC236}">
                <a16:creationId xmlns:a16="http://schemas.microsoft.com/office/drawing/2014/main" id="{A15E8B21-A4F7-4F7E-9AF6-80B2246DC5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967413"/>
            <a:ext cx="305911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Bildobjekt 2">
            <a:extLst>
              <a:ext uri="{FF2B5EF4-FFF2-40B4-BE49-F238E27FC236}">
                <a16:creationId xmlns:a16="http://schemas.microsoft.com/office/drawing/2014/main" id="{C28304B0-5CC8-46D6-8ED1-1AB7B753B3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r="525" b="8582"/>
          <a:stretch>
            <a:fillRect/>
          </a:stretch>
        </p:blipFill>
        <p:spPr bwMode="auto">
          <a:xfrm>
            <a:off x="2495550" y="12700"/>
            <a:ext cx="41529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>
            <a:extLst>
              <a:ext uri="{FF2B5EF4-FFF2-40B4-BE49-F238E27FC236}">
                <a16:creationId xmlns:a16="http://schemas.microsoft.com/office/drawing/2014/main" id="{99B0C8ED-B876-4CBD-B341-CC13867B59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Bildobjekt 8">
            <a:extLst>
              <a:ext uri="{FF2B5EF4-FFF2-40B4-BE49-F238E27FC236}">
                <a16:creationId xmlns:a16="http://schemas.microsoft.com/office/drawing/2014/main" id="{45839D2F-6873-4F95-B0C3-62EAB23EA8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967413"/>
            <a:ext cx="305911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creativecommons.org/licenses/by-sa/4.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2.png@01D6537A.5E2A630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ruta 1">
            <a:extLst>
              <a:ext uri="{FF2B5EF4-FFF2-40B4-BE49-F238E27FC236}">
                <a16:creationId xmlns:a16="http://schemas.microsoft.com/office/drawing/2014/main" id="{D941106A-2852-4E19-A240-D8D88B325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916113"/>
            <a:ext cx="7416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sv-SE" altLang="sv-SE"/>
              <a:t>SPINE</a:t>
            </a:r>
          </a:p>
          <a:p>
            <a:pPr algn="ctr"/>
            <a:endParaRPr lang="sv-SE" altLang="sv-SE"/>
          </a:p>
          <a:p>
            <a:pPr algn="ctr"/>
            <a:r>
              <a:rPr lang="fi-FI" altLang="sv-SE" sz="1600"/>
              <a:t>Schools Project to Increase Employability in the European Equestrian market</a:t>
            </a:r>
            <a:endParaRPr lang="sv-SE" altLang="sv-SE" sz="1600"/>
          </a:p>
        </p:txBody>
      </p:sp>
      <p:sp>
        <p:nvSpPr>
          <p:cNvPr id="7171" name="textruta 2">
            <a:extLst>
              <a:ext uri="{FF2B5EF4-FFF2-40B4-BE49-F238E27FC236}">
                <a16:creationId xmlns:a16="http://schemas.microsoft.com/office/drawing/2014/main" id="{BCFA9E38-81F8-444F-8FE1-50055FE4B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3284538"/>
            <a:ext cx="323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sv-SE" altLang="sv-SE"/>
              <a:t>The Rider as an athlete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>
            <a:extLst>
              <a:ext uri="{FF2B5EF4-FFF2-40B4-BE49-F238E27FC236}">
                <a16:creationId xmlns:a16="http://schemas.microsoft.com/office/drawing/2014/main" id="{9BFEC777-5E9E-4D95-8261-888185239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3337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nb-NO" sz="4400" b="0">
                <a:solidFill>
                  <a:srgbClr val="000000"/>
                </a:solidFill>
                <a:latin typeface="Calibri Light" panose="020F0302020204030204" pitchFamily="34" charset="0"/>
              </a:rPr>
              <a:t>Stamina</a:t>
            </a:r>
          </a:p>
        </p:txBody>
      </p:sp>
      <p:pic>
        <p:nvPicPr>
          <p:cNvPr id="17411" name="Bilde 2">
            <a:extLst>
              <a:ext uri="{FF2B5EF4-FFF2-40B4-BE49-F238E27FC236}">
                <a16:creationId xmlns:a16="http://schemas.microsoft.com/office/drawing/2014/main" id="{7406AA09-7561-4183-8777-8A537B84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238"/>
            <a:ext cx="5646738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Bilde 3">
            <a:extLst>
              <a:ext uri="{FF2B5EF4-FFF2-40B4-BE49-F238E27FC236}">
                <a16:creationId xmlns:a16="http://schemas.microsoft.com/office/drawing/2014/main" id="{42866331-D014-4508-8E07-65A0C01C8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054225"/>
            <a:ext cx="2185987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>
            <a:extLst>
              <a:ext uri="{FF2B5EF4-FFF2-40B4-BE49-F238E27FC236}">
                <a16:creationId xmlns:a16="http://schemas.microsoft.com/office/drawing/2014/main" id="{3747B991-146F-4FE6-9E26-F0C4756BF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3337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nb-NO" sz="4400" b="0">
                <a:solidFill>
                  <a:srgbClr val="000000"/>
                </a:solidFill>
                <a:latin typeface="Calibri Light" panose="020F0302020204030204" pitchFamily="34" charset="0"/>
              </a:rPr>
              <a:t>Strength</a:t>
            </a:r>
          </a:p>
        </p:txBody>
      </p:sp>
      <p:sp>
        <p:nvSpPr>
          <p:cNvPr id="18435" name="Plassholder for innhold 2">
            <a:extLst>
              <a:ext uri="{FF2B5EF4-FFF2-40B4-BE49-F238E27FC236}">
                <a16:creationId xmlns:a16="http://schemas.microsoft.com/office/drawing/2014/main" id="{338A57C2-FA0E-43AF-B390-1A0FC95D2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b-NO" altLang="nb-NO" sz="2800" b="0">
                <a:solidFill>
                  <a:srgbClr val="000000"/>
                </a:solidFill>
                <a:latin typeface="Calibri" panose="020F0502020204030204" pitchFamily="34" charset="0"/>
              </a:rPr>
              <a:t>Bilde av en muskel</a:t>
            </a:r>
          </a:p>
        </p:txBody>
      </p:sp>
      <p:pic>
        <p:nvPicPr>
          <p:cNvPr id="18436" name="Bilde 3">
            <a:extLst>
              <a:ext uri="{FF2B5EF4-FFF2-40B4-BE49-F238E27FC236}">
                <a16:creationId xmlns:a16="http://schemas.microsoft.com/office/drawing/2014/main" id="{3A118BEC-B134-4EC4-84C3-203FD9DC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671763"/>
            <a:ext cx="3240087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Bilde 4">
            <a:extLst>
              <a:ext uri="{FF2B5EF4-FFF2-40B4-BE49-F238E27FC236}">
                <a16:creationId xmlns:a16="http://schemas.microsoft.com/office/drawing/2014/main" id="{37DE5DC0-86D5-4874-B1BE-2DDF0610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25625"/>
            <a:ext cx="396081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prang1_Stor">
            <a:hlinkClick r:id="" action="ppaction://media"/>
            <a:extLst>
              <a:ext uri="{FF2B5EF4-FFF2-40B4-BE49-F238E27FC236}">
                <a16:creationId xmlns:a16="http://schemas.microsoft.com/office/drawing/2014/main" id="{FC9A7464-4F9A-4EA7-A103-89C023056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kstSylinder 1">
            <a:extLst>
              <a:ext uri="{FF2B5EF4-FFF2-40B4-BE49-F238E27FC236}">
                <a16:creationId xmlns:a16="http://schemas.microsoft.com/office/drawing/2014/main" id="{5D63FE99-3D5C-4FC8-ADF7-EFC50EC11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50" y="260350"/>
            <a:ext cx="33845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nb-NO" sz="4400">
                <a:solidFill>
                  <a:srgbClr val="33CCFF"/>
                </a:solidFill>
              </a:rPr>
              <a:t>Mobility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de 1" descr="Et bilde som inneholder hest, innendørs, ridning, brun&#10;&#10;Beskrivelse som er generert med svært høy visshet">
            <a:extLst>
              <a:ext uri="{FF2B5EF4-FFF2-40B4-BE49-F238E27FC236}">
                <a16:creationId xmlns:a16="http://schemas.microsoft.com/office/drawing/2014/main" id="{78CAA487-009B-4193-AB4A-460AD33D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r="25821" b="-2"/>
          <a:stretch>
            <a:fillRect/>
          </a:stretch>
        </p:blipFill>
        <p:spPr bwMode="auto">
          <a:xfrm>
            <a:off x="107950" y="1484313"/>
            <a:ext cx="2719388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Bilde 2" descr="Et bilde som inneholder hest, ridning, brun, bygning&#10;&#10;Beskrivelse som er generert med svært høy visshet">
            <a:extLst>
              <a:ext uri="{FF2B5EF4-FFF2-40B4-BE49-F238E27FC236}">
                <a16:creationId xmlns:a16="http://schemas.microsoft.com/office/drawing/2014/main" id="{FDA353BC-FE52-49ED-8564-16038A0E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4" r="18575" b="-2"/>
          <a:stretch>
            <a:fillRect/>
          </a:stretch>
        </p:blipFill>
        <p:spPr bwMode="auto">
          <a:xfrm>
            <a:off x="3276600" y="1484313"/>
            <a:ext cx="2752725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Bilde 3" descr="Et bilde som inneholder hest, bakke, ridning, bygning&#10;&#10;Beskrivelse som er generert med svært høy visshet">
            <a:extLst>
              <a:ext uri="{FF2B5EF4-FFF2-40B4-BE49-F238E27FC236}">
                <a16:creationId xmlns:a16="http://schemas.microsoft.com/office/drawing/2014/main" id="{437C242E-0BF0-4383-9C9C-92ED91FD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4" r="20976" b="-2"/>
          <a:stretch>
            <a:fillRect/>
          </a:stretch>
        </p:blipFill>
        <p:spPr bwMode="auto">
          <a:xfrm>
            <a:off x="6311900" y="1484313"/>
            <a:ext cx="272415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tel 1">
            <a:extLst>
              <a:ext uri="{FF2B5EF4-FFF2-40B4-BE49-F238E27FC236}">
                <a16:creationId xmlns:a16="http://schemas.microsoft.com/office/drawing/2014/main" id="{ED6C64E8-55B2-4C8D-8D0F-F3359D407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20713"/>
            <a:ext cx="26971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nb-NO" altLang="nb-NO" sz="4400" b="0">
                <a:solidFill>
                  <a:srgbClr val="000000"/>
                </a:solidFill>
                <a:latin typeface="Calibri Light" panose="020F0302020204030204" pitchFamily="34" charset="0"/>
              </a:rPr>
              <a:t>Suspention</a:t>
            </a:r>
          </a:p>
        </p:txBody>
      </p:sp>
      <p:pic>
        <p:nvPicPr>
          <p:cNvPr id="21507" name="Bilde 1">
            <a:extLst>
              <a:ext uri="{FF2B5EF4-FFF2-40B4-BE49-F238E27FC236}">
                <a16:creationId xmlns:a16="http://schemas.microsoft.com/office/drawing/2014/main" id="{7AFDB282-6AB0-4498-8675-E290575A7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628775"/>
            <a:ext cx="64135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67E3D9-3F35-4368-9654-C345F18FA45C}"/>
              </a:ext>
            </a:extLst>
          </p:cNvPr>
          <p:cNvSpPr txBox="1">
            <a:spLocks/>
          </p:cNvSpPr>
          <p:nvPr/>
        </p:nvSpPr>
        <p:spPr>
          <a:xfrm>
            <a:off x="4694238" y="1268413"/>
            <a:ext cx="4198937" cy="79057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b="0" dirty="0">
                <a:solidFill>
                  <a:sysClr val="windowText" lastClr="000000"/>
                </a:solidFill>
                <a:latin typeface="Calibri Light" panose="020F0302020204030204"/>
              </a:rPr>
              <a:t>Coordination</a:t>
            </a:r>
            <a:r>
              <a:rPr lang="nb-NO" b="0" dirty="0">
                <a:solidFill>
                  <a:sysClr val="windowText" lastClr="000000"/>
                </a:solidFill>
                <a:latin typeface="Calibri Light" panose="020F0302020204030204"/>
              </a:rPr>
              <a:t>/</a:t>
            </a:r>
            <a:r>
              <a:rPr lang="en-GB" b="0" dirty="0">
                <a:solidFill>
                  <a:sysClr val="windowText" lastClr="000000"/>
                </a:solidFill>
                <a:latin typeface="Calibri Light" panose="020F0302020204030204"/>
              </a:rPr>
              <a:t>reaction</a:t>
            </a:r>
          </a:p>
        </p:txBody>
      </p:sp>
      <p:pic>
        <p:nvPicPr>
          <p:cNvPr id="22531" name="IMG_5297">
            <a:hlinkClick r:id="" action="ppaction://media"/>
            <a:extLst>
              <a:ext uri="{FF2B5EF4-FFF2-40B4-BE49-F238E27FC236}">
                <a16:creationId xmlns:a16="http://schemas.microsoft.com/office/drawing/2014/main" id="{5DE1B98C-CCE4-48DE-BF34-C6A8C6FB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20713"/>
            <a:ext cx="3262313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G_2329">
            <a:hlinkClick r:id="" action="ppaction://media"/>
            <a:extLst>
              <a:ext uri="{FF2B5EF4-FFF2-40B4-BE49-F238E27FC236}">
                <a16:creationId xmlns:a16="http://schemas.microsoft.com/office/drawing/2014/main" id="{A6B3D06C-257B-4A99-8EE0-D186DF722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5CB9555-ECEB-4CD7-9557-0EF832D686D4}"/>
              </a:ext>
            </a:extLst>
          </p:cNvPr>
          <p:cNvSpPr txBox="1"/>
          <p:nvPr/>
        </p:nvSpPr>
        <p:spPr>
          <a:xfrm>
            <a:off x="5426075" y="1916113"/>
            <a:ext cx="3538538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0" dirty="0">
                <a:solidFill>
                  <a:sysClr val="windowText" lastClr="000000"/>
                </a:solidFill>
                <a:latin typeface="Calibri Light" panose="020F0302020204030204"/>
                <a:ea typeface="+mj-ea"/>
                <a:cs typeface="+mj-cs"/>
              </a:rPr>
              <a:t>What can You recommend to this rider?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0" dirty="0">
              <a:solidFill>
                <a:sysClr val="windowText" lastClr="000000"/>
              </a:solidFill>
              <a:latin typeface="Calibri Light" panose="020F0302020204030204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aroline">
            <a:hlinkClick r:id="" action="ppaction://media"/>
            <a:extLst>
              <a:ext uri="{FF2B5EF4-FFF2-40B4-BE49-F238E27FC236}">
                <a16:creationId xmlns:a16="http://schemas.microsoft.com/office/drawing/2014/main" id="{EF6A6E15-FBA5-424B-BC05-EC7CF3D6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kstSylinder 2">
            <a:extLst>
              <a:ext uri="{FF2B5EF4-FFF2-40B4-BE49-F238E27FC236}">
                <a16:creationId xmlns:a16="http://schemas.microsoft.com/office/drawing/2014/main" id="{E0874E35-C255-48F0-A8A9-456A05241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476250"/>
            <a:ext cx="2376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nb-NO">
                <a:solidFill>
                  <a:srgbClr val="FF0000"/>
                </a:solidFill>
              </a:rPr>
              <a:t> 2,5 month later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E18102-7B97-4DBD-BC12-5AE7A66F6191}"/>
              </a:ext>
            </a:extLst>
          </p:cNvPr>
          <p:cNvSpPr txBox="1">
            <a:spLocks/>
          </p:cNvSpPr>
          <p:nvPr/>
        </p:nvSpPr>
        <p:spPr>
          <a:xfrm>
            <a:off x="1835150" y="404813"/>
            <a:ext cx="7050088" cy="801687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b-NO" b="0" dirty="0">
                <a:solidFill>
                  <a:sysClr val="windowText" lastClr="000000"/>
                </a:solidFill>
                <a:latin typeface="Calibri Light" panose="020F0302020204030204"/>
              </a:rPr>
              <a:t>So </a:t>
            </a:r>
            <a:r>
              <a:rPr lang="nb-NO" b="0" dirty="0" err="1">
                <a:solidFill>
                  <a:sysClr val="windowText" lastClr="000000"/>
                </a:solidFill>
                <a:latin typeface="Calibri Light" panose="020F0302020204030204"/>
              </a:rPr>
              <a:t>the</a:t>
            </a:r>
            <a:r>
              <a:rPr lang="nb-NO" b="0" dirty="0">
                <a:solidFill>
                  <a:sysClr val="windowText" lastClr="000000"/>
                </a:solidFill>
                <a:latin typeface="Calibri Light" panose="020F0302020204030204"/>
              </a:rPr>
              <a:t> </a:t>
            </a:r>
            <a:r>
              <a:rPr lang="nb-NO" b="0" dirty="0" err="1">
                <a:solidFill>
                  <a:sysClr val="windowText" lastClr="000000"/>
                </a:solidFill>
                <a:latin typeface="Calibri Light" panose="020F0302020204030204"/>
              </a:rPr>
              <a:t>question</a:t>
            </a:r>
            <a:r>
              <a:rPr lang="nb-NO" b="0" dirty="0">
                <a:solidFill>
                  <a:sysClr val="windowText" lastClr="000000"/>
                </a:solidFill>
                <a:latin typeface="Calibri Light" panose="020F0302020204030204"/>
              </a:rPr>
              <a:t> </a:t>
            </a:r>
            <a:r>
              <a:rPr lang="nb-NO" b="0" dirty="0" err="1">
                <a:solidFill>
                  <a:sysClr val="windowText" lastClr="000000"/>
                </a:solidFill>
                <a:latin typeface="Calibri Light" panose="020F0302020204030204"/>
              </a:rPr>
              <a:t>again</a:t>
            </a:r>
            <a:r>
              <a:rPr lang="nb-NO" b="0" dirty="0">
                <a:solidFill>
                  <a:sysClr val="windowText" lastClr="000000"/>
                </a:solidFill>
                <a:latin typeface="Calibri Light" panose="020F0302020204030204"/>
              </a:rPr>
              <a:t>:</a:t>
            </a:r>
            <a:br>
              <a:rPr lang="nb-NO" b="0" dirty="0">
                <a:solidFill>
                  <a:sysClr val="windowText" lastClr="000000"/>
                </a:solidFill>
                <a:latin typeface="Calibri Light" panose="020F0302020204030204"/>
              </a:rPr>
            </a:br>
            <a:r>
              <a:rPr lang="nb-NO" dirty="0">
                <a:solidFill>
                  <a:sysClr val="windowText" lastClr="000000"/>
                </a:solidFill>
                <a:latin typeface="Calibri Light" panose="020F0302020204030204"/>
              </a:rPr>
              <a:t>Are </a:t>
            </a:r>
            <a:r>
              <a:rPr lang="nb-NO" dirty="0" err="1">
                <a:solidFill>
                  <a:sysClr val="windowText" lastClr="000000"/>
                </a:solidFill>
                <a:latin typeface="Calibri Light" panose="020F0302020204030204"/>
              </a:rPr>
              <a:t>we</a:t>
            </a:r>
            <a:r>
              <a:rPr lang="nb-NO" dirty="0">
                <a:solidFill>
                  <a:sysClr val="windowText" lastClr="000000"/>
                </a:solidFill>
                <a:latin typeface="Calibri Light" panose="020F0302020204030204"/>
              </a:rPr>
              <a:t> </a:t>
            </a:r>
            <a:r>
              <a:rPr lang="nb-NO" dirty="0" err="1">
                <a:solidFill>
                  <a:sysClr val="windowText" lastClr="000000"/>
                </a:solidFill>
                <a:latin typeface="Calibri Light" panose="020F0302020204030204"/>
              </a:rPr>
              <a:t>abel</a:t>
            </a:r>
            <a:r>
              <a:rPr lang="nb-NO" dirty="0">
                <a:solidFill>
                  <a:sysClr val="windowText" lastClr="000000"/>
                </a:solidFill>
                <a:latin typeface="Calibri Light" panose="020F0302020204030204"/>
              </a:rPr>
              <a:t> to </a:t>
            </a:r>
            <a:r>
              <a:rPr lang="nb-NO" dirty="0" err="1">
                <a:solidFill>
                  <a:sysClr val="windowText" lastClr="000000"/>
                </a:solidFill>
                <a:latin typeface="Calibri Light" panose="020F0302020204030204"/>
              </a:rPr>
              <a:t>change</a:t>
            </a:r>
            <a:r>
              <a:rPr lang="nb-NO" dirty="0">
                <a:solidFill>
                  <a:sysClr val="windowText" lastClr="000000"/>
                </a:solidFill>
                <a:latin typeface="Calibri Light" panose="020F0302020204030204"/>
              </a:rPr>
              <a:t> </a:t>
            </a:r>
            <a:r>
              <a:rPr lang="nb-NO" dirty="0" err="1">
                <a:solidFill>
                  <a:sysClr val="windowText" lastClr="000000"/>
                </a:solidFill>
                <a:latin typeface="Calibri Light" panose="020F0302020204030204"/>
              </a:rPr>
              <a:t>the</a:t>
            </a:r>
            <a:r>
              <a:rPr lang="nb-NO" dirty="0">
                <a:solidFill>
                  <a:sysClr val="windowText" lastClr="000000"/>
                </a:solidFill>
                <a:latin typeface="Calibri Light" panose="020F0302020204030204"/>
              </a:rPr>
              <a:t> </a:t>
            </a:r>
            <a:r>
              <a:rPr lang="nb-NO" dirty="0" err="1">
                <a:solidFill>
                  <a:sysClr val="windowText" lastClr="000000"/>
                </a:solidFill>
                <a:latin typeface="Calibri Light" panose="020F0302020204030204"/>
              </a:rPr>
              <a:t>attitude</a:t>
            </a:r>
            <a:r>
              <a:rPr lang="nb-NO" dirty="0">
                <a:solidFill>
                  <a:sysClr val="windowText" lastClr="000000"/>
                </a:solidFill>
                <a:latin typeface="Calibri Light" panose="020F0302020204030204"/>
              </a:rPr>
              <a:t>?</a:t>
            </a:r>
          </a:p>
        </p:txBody>
      </p:sp>
      <p:pic>
        <p:nvPicPr>
          <p:cNvPr id="25603" name="Bilde 2">
            <a:extLst>
              <a:ext uri="{FF2B5EF4-FFF2-40B4-BE49-F238E27FC236}">
                <a16:creationId xmlns:a16="http://schemas.microsoft.com/office/drawing/2014/main" id="{83EE612B-2A27-4FF1-97B6-003B51587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412875"/>
            <a:ext cx="90757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>
            <a:extLst>
              <a:ext uri="{FF2B5EF4-FFF2-40B4-BE49-F238E27FC236}">
                <a16:creationId xmlns:a16="http://schemas.microsoft.com/office/drawing/2014/main" id="{1C63918A-CA86-4DC3-B6F9-38F5161F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20713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nb-NO" sz="3600" b="0">
                <a:solidFill>
                  <a:srgbClr val="000000"/>
                </a:solidFill>
                <a:latin typeface="Calibri Light" panose="020F0302020204030204" pitchFamily="34" charset="0"/>
              </a:rPr>
              <a:t>References</a:t>
            </a:r>
          </a:p>
        </p:txBody>
      </p:sp>
      <p:sp>
        <p:nvSpPr>
          <p:cNvPr id="26627" name="Plassholder for innhold 2">
            <a:extLst>
              <a:ext uri="{FF2B5EF4-FFF2-40B4-BE49-F238E27FC236}">
                <a16:creationId xmlns:a16="http://schemas.microsoft.com/office/drawing/2014/main" id="{4D417EC3-6037-4330-B10E-6DC19128E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79613"/>
            <a:ext cx="812641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nb-NO" sz="2000" b="0">
                <a:solidFill>
                  <a:srgbClr val="000000"/>
                </a:solidFill>
                <a:latin typeface="Calibri" panose="020F0502020204030204" pitchFamily="34" charset="0"/>
              </a:rPr>
              <a:t>Treningslære, idrettsfag. Gjerset mfl. Gyldemdal forlag 2012. ISBN: 9788205419292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nb-NO" sz="2000" b="0">
                <a:solidFill>
                  <a:srgbClr val="000000"/>
                </a:solidFill>
                <a:latin typeface="Calibri" panose="020F0502020204030204" pitchFamily="34" charset="0"/>
              </a:rPr>
              <a:t>Level 1 students at NHS winter 2018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nb-NO" sz="2000" b="0">
                <a:solidFill>
                  <a:srgbClr val="000000"/>
                </a:solidFill>
                <a:latin typeface="Calibri" panose="020F0502020204030204" pitchFamily="34" charset="0"/>
              </a:rPr>
              <a:t>Advanced in Functional Training, Training Techniques for coaches, personal trainers and athletes. Michael Boyle. On Target Publicationas, Santa Cruz, California. 2010 ISBN: 978-1-931046-01-5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altLang="nb-NO" sz="2800" b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altLang="nb-NO" sz="28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Bildobjekt 15" descr="Creative Commons License">
            <a:hlinkClick r:id="rId2"/>
            <a:extLst>
              <a:ext uri="{FF2B5EF4-FFF2-40B4-BE49-F238E27FC236}">
                <a16:creationId xmlns:a16="http://schemas.microsoft.com/office/drawing/2014/main" id="{60C84083-461A-463A-BED3-C7ED09A1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097588"/>
            <a:ext cx="7191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8D86ED4-8A2F-4088-9D15-B47A64E50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6007100"/>
            <a:ext cx="4535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GB" altLang="sv-SE" sz="1100" dirty="0"/>
              <a:t>This work is licensed under a </a:t>
            </a:r>
            <a:r>
              <a:rPr lang="en-GB" altLang="sv-SE" sz="1100" u="sng" dirty="0">
                <a:hlinkClick r:id="rId2"/>
              </a:rPr>
              <a:t>Creative Commons Attribution-</a:t>
            </a:r>
            <a:r>
              <a:rPr lang="en-GB" altLang="sv-SE" sz="1100" u="sng" dirty="0" err="1">
                <a:hlinkClick r:id="rId2"/>
              </a:rPr>
              <a:t>ShareAlike</a:t>
            </a:r>
            <a:r>
              <a:rPr lang="en-GB" altLang="sv-SE" sz="1100" u="sng" dirty="0">
                <a:hlinkClick r:id="rId2"/>
              </a:rPr>
              <a:t> 4.0 International License</a:t>
            </a:r>
            <a:r>
              <a:rPr lang="en-GB" altLang="sv-SE" sz="1100" dirty="0"/>
              <a:t>. The texts produced in the Extra Qualification by the partners of the SPINE project are freely accessible through open license. </a:t>
            </a:r>
            <a:endParaRPr lang="sv-SE" altLang="sv-SE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Bilde 12">
            <a:extLst>
              <a:ext uri="{FF2B5EF4-FFF2-40B4-BE49-F238E27FC236}">
                <a16:creationId xmlns:a16="http://schemas.microsoft.com/office/drawing/2014/main" id="{A16B753C-D1E0-4244-B08B-614BD542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84963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tel 1">
            <a:extLst>
              <a:ext uri="{FF2B5EF4-FFF2-40B4-BE49-F238E27FC236}">
                <a16:creationId xmlns:a16="http://schemas.microsoft.com/office/drawing/2014/main" id="{1A50559B-57DF-44CE-A833-A34E1103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68413"/>
            <a:ext cx="7694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nb-NO" sz="4400" b="0">
                <a:solidFill>
                  <a:srgbClr val="000000"/>
                </a:solidFill>
                <a:latin typeface="Calibri Light" panose="020F0302020204030204" pitchFamily="34" charset="0"/>
              </a:rPr>
              <a:t>The rider as an athlete.?!</a:t>
            </a:r>
          </a:p>
        </p:txBody>
      </p:sp>
      <p:pic>
        <p:nvPicPr>
          <p:cNvPr id="10243" name="Picture 2" descr="Skiløper, Langrenn, Snø, Vinter, Mann">
            <a:extLst>
              <a:ext uri="{FF2B5EF4-FFF2-40B4-BE49-F238E27FC236}">
                <a16:creationId xmlns:a16="http://schemas.microsoft.com/office/drawing/2014/main" id="{8E76D9ED-A88B-4483-966E-8AEB3DB54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781300"/>
            <a:ext cx="219392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Utøveren, Kjører, Hindrene, Hekkeløper">
            <a:extLst>
              <a:ext uri="{FF2B5EF4-FFF2-40B4-BE49-F238E27FC236}">
                <a16:creationId xmlns:a16="http://schemas.microsoft.com/office/drawing/2014/main" id="{FEF6BF94-003B-41B2-9965-673137901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781300"/>
            <a:ext cx="242252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Mann, Person, Strøm, Styrke, Sterk">
            <a:extLst>
              <a:ext uri="{FF2B5EF4-FFF2-40B4-BE49-F238E27FC236}">
                <a16:creationId xmlns:a16="http://schemas.microsoft.com/office/drawing/2014/main" id="{FE7DF9C2-F782-4924-85E1-B955B9F3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781300"/>
            <a:ext cx="242252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3ECB8E5-A82F-49C4-A1F7-39AC88E6B5F1}"/>
              </a:ext>
            </a:extLst>
          </p:cNvPr>
          <p:cNvSpPr txBox="1"/>
          <p:nvPr/>
        </p:nvSpPr>
        <p:spPr>
          <a:xfrm>
            <a:off x="1835150" y="476250"/>
            <a:ext cx="49879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FFC000"/>
                </a:solidFill>
              </a:rPr>
              <a:t>Knowledge</a:t>
            </a:r>
            <a:r>
              <a:rPr lang="en-GB" dirty="0"/>
              <a:t>,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skills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learning outcome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F3D1F45-8328-4E9E-AB33-488FC5032125}"/>
              </a:ext>
            </a:extLst>
          </p:cNvPr>
          <p:cNvSpPr/>
          <p:nvPr/>
        </p:nvSpPr>
        <p:spPr>
          <a:xfrm>
            <a:off x="323850" y="1341438"/>
            <a:ext cx="8316913" cy="5062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rgbClr val="FFC000"/>
                </a:solidFill>
              </a:rPr>
              <a:t>How riders balance, mobility, strength and stamina affect her/his riding</a:t>
            </a:r>
            <a:endParaRPr lang="nb-NO" sz="1600" b="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rgbClr val="FFC000"/>
                </a:solidFill>
              </a:rPr>
              <a:t>How exercise, rest and diet affect performance</a:t>
            </a:r>
            <a:endParaRPr lang="nb-NO" sz="1600" b="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rgbClr val="FFC000"/>
                </a:solidFill>
              </a:rPr>
              <a:t>Most common rider`s injuries and how to prevent them</a:t>
            </a:r>
          </a:p>
          <a:p>
            <a:pPr>
              <a:defRPr/>
            </a:pPr>
            <a:endParaRPr lang="en-GB" sz="800" b="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accent1">
                    <a:lumMod val="75000"/>
                  </a:schemeClr>
                </a:solidFill>
              </a:rPr>
              <a:t>Are able to choose appropriate exercises to enhance balance, strength and stamina and other components of fitness to develop their riding skills. </a:t>
            </a:r>
            <a:endParaRPr lang="nb-NO" sz="16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accent1">
                    <a:lumMod val="75000"/>
                  </a:schemeClr>
                </a:solidFill>
              </a:rPr>
              <a:t>Are able to increase riders awareness of their abilities to develop riding skills through training basic tasks. </a:t>
            </a:r>
          </a:p>
          <a:p>
            <a:pPr>
              <a:defRPr/>
            </a:pPr>
            <a:endParaRPr lang="nb-NO" sz="8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 how to combine different types of training of the riders seat and position and physical training to develop the quality of the rider </a:t>
            </a:r>
            <a:endParaRPr lang="nb-NO" sz="1600" b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Knowledge how to make the rider aware of importance of education, training and diet for the performance, endurance and longevity</a:t>
            </a:r>
            <a:endParaRPr lang="nb-NO" sz="1600" b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Theory and techniques of basic sports psychology </a:t>
            </a:r>
            <a:endParaRPr lang="nb-NO" sz="1600" b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Knows how to create attitude which makes riders aware of their role as athletes, in cooperation with riders and candidates of other nations </a:t>
            </a:r>
            <a:endParaRPr lang="nb-NO" sz="1600" b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Knows how to exchange knowledge and viewpoints with other sports, to promote and enhance good practices regarding the training of a rider</a:t>
            </a:r>
            <a:endParaRPr lang="nb-NO" sz="1600" b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endParaRPr lang="nb-NO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nb-NO" sz="1800" b="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>
            <a:extLst>
              <a:ext uri="{FF2B5EF4-FFF2-40B4-BE49-F238E27FC236}">
                <a16:creationId xmlns:a16="http://schemas.microsoft.com/office/drawing/2014/main" id="{1B914754-23B0-40D5-B129-3146C982B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88913"/>
            <a:ext cx="64357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nb-NO" sz="4400" b="0">
                <a:solidFill>
                  <a:srgbClr val="000000"/>
                </a:solidFill>
                <a:latin typeface="Calibri Light" panose="020F0302020204030204" pitchFamily="34" charset="0"/>
              </a:rPr>
              <a:t>Technique spesefic training</a:t>
            </a:r>
          </a:p>
        </p:txBody>
      </p:sp>
      <p:pic>
        <p:nvPicPr>
          <p:cNvPr id="12291" name="Bilde 4">
            <a:extLst>
              <a:ext uri="{FF2B5EF4-FFF2-40B4-BE49-F238E27FC236}">
                <a16:creationId xmlns:a16="http://schemas.microsoft.com/office/drawing/2014/main" id="{D7582001-6C31-4B00-8F86-3AE8BFD2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233488"/>
            <a:ext cx="5857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ilde 1" descr="Et bilde som inneholder himmel, utendørs, bakke, gjerde&#10;&#10;Beskrivelse som er generert med svært høy visshet">
            <a:extLst>
              <a:ext uri="{FF2B5EF4-FFF2-40B4-BE49-F238E27FC236}">
                <a16:creationId xmlns:a16="http://schemas.microsoft.com/office/drawing/2014/main" id="{8378C203-A1FF-4073-A30A-B0EC3D00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21039" b="-2"/>
          <a:stretch>
            <a:fillRect/>
          </a:stretch>
        </p:blipFill>
        <p:spPr bwMode="auto">
          <a:xfrm>
            <a:off x="34925" y="1125538"/>
            <a:ext cx="5824538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C4B76AF-3321-4200-897E-742D6C80B6B9}"/>
              </a:ext>
            </a:extLst>
          </p:cNvPr>
          <p:cNvSpPr txBox="1"/>
          <p:nvPr/>
        </p:nvSpPr>
        <p:spPr>
          <a:xfrm>
            <a:off x="6732588" y="2565400"/>
            <a:ext cx="194310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400" b="0" dirty="0">
                <a:solidFill>
                  <a:sysClr val="windowText" lastClr="000000"/>
                </a:solidFill>
                <a:latin typeface="Calibri Light" panose="020F0302020204030204"/>
                <a:ea typeface="+mj-ea"/>
                <a:cs typeface="+mj-cs"/>
              </a:rPr>
              <a:t>Tactics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5D5E0A-BD70-47AB-98F0-75DBA900AAD3}"/>
              </a:ext>
            </a:extLst>
          </p:cNvPr>
          <p:cNvSpPr txBox="1">
            <a:spLocks/>
          </p:cNvSpPr>
          <p:nvPr/>
        </p:nvSpPr>
        <p:spPr>
          <a:xfrm>
            <a:off x="5940425" y="1700213"/>
            <a:ext cx="3024188" cy="93662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b-NO" b="0" dirty="0">
                <a:solidFill>
                  <a:sysClr val="windowText" lastClr="000000"/>
                </a:solidFill>
                <a:latin typeface="Calibri Light" panose="020F0302020204030204"/>
              </a:rPr>
              <a:t>Basic training</a:t>
            </a:r>
          </a:p>
        </p:txBody>
      </p:sp>
      <p:pic>
        <p:nvPicPr>
          <p:cNvPr id="14339" name="Bilde 2">
            <a:extLst>
              <a:ext uri="{FF2B5EF4-FFF2-40B4-BE49-F238E27FC236}">
                <a16:creationId xmlns:a16="http://schemas.microsoft.com/office/drawing/2014/main" id="{22B6515C-9C23-41C7-991B-CB7FD028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7"/>
          <a:stretch>
            <a:fillRect/>
          </a:stretch>
        </p:blipFill>
        <p:spPr bwMode="auto">
          <a:xfrm>
            <a:off x="88900" y="1054100"/>
            <a:ext cx="561022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>
            <a:extLst>
              <a:ext uri="{FF2B5EF4-FFF2-40B4-BE49-F238E27FC236}">
                <a16:creationId xmlns:a16="http://schemas.microsoft.com/office/drawing/2014/main" id="{571FC79D-2212-47DB-917E-5A7E6E5EF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20713"/>
            <a:ext cx="5257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nb-NO" sz="4400" b="0">
                <a:solidFill>
                  <a:srgbClr val="000000"/>
                </a:solidFill>
                <a:latin typeface="Calibri Light" panose="020F0302020204030204" pitchFamily="34" charset="0"/>
              </a:rPr>
              <a:t>Requirements analysis</a:t>
            </a:r>
          </a:p>
        </p:txBody>
      </p:sp>
      <p:pic>
        <p:nvPicPr>
          <p:cNvPr id="15363" name="Bilde 2">
            <a:extLst>
              <a:ext uri="{FF2B5EF4-FFF2-40B4-BE49-F238E27FC236}">
                <a16:creationId xmlns:a16="http://schemas.microsoft.com/office/drawing/2014/main" id="{E3A513A5-DF63-47C2-BD65-11EB3C2C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700213"/>
            <a:ext cx="649128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>
            <a:extLst>
              <a:ext uri="{FF2B5EF4-FFF2-40B4-BE49-F238E27FC236}">
                <a16:creationId xmlns:a16="http://schemas.microsoft.com/office/drawing/2014/main" id="{25C89196-2F5D-42D2-955F-F8C00588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7150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nb-NO" sz="4400" b="0">
                <a:solidFill>
                  <a:srgbClr val="000000"/>
                </a:solidFill>
                <a:latin typeface="Calibri Light" panose="020F0302020204030204" pitchFamily="34" charset="0"/>
              </a:rPr>
              <a:t>Warm-up</a:t>
            </a:r>
          </a:p>
        </p:txBody>
      </p:sp>
      <p:pic>
        <p:nvPicPr>
          <p:cNvPr id="16387" name="Bilde 2">
            <a:extLst>
              <a:ext uri="{FF2B5EF4-FFF2-40B4-BE49-F238E27FC236}">
                <a16:creationId xmlns:a16="http://schemas.microsoft.com/office/drawing/2014/main" id="{7845A462-EE9E-4E2E-9B6E-989DD8941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0" t="7761" r="20671" b="16417"/>
          <a:stretch>
            <a:fillRect/>
          </a:stretch>
        </p:blipFill>
        <p:spPr bwMode="auto">
          <a:xfrm>
            <a:off x="179388" y="1914525"/>
            <a:ext cx="51466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Bilde 3">
            <a:extLst>
              <a:ext uri="{FF2B5EF4-FFF2-40B4-BE49-F238E27FC236}">
                <a16:creationId xmlns:a16="http://schemas.microsoft.com/office/drawing/2014/main" id="{71E08A35-36B1-4FE9-A453-C0D3977A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97038"/>
            <a:ext cx="37687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Bilde 4">
            <a:extLst>
              <a:ext uri="{FF2B5EF4-FFF2-40B4-BE49-F238E27FC236}">
                <a16:creationId xmlns:a16="http://schemas.microsoft.com/office/drawing/2014/main" id="{8B2CFB40-733A-4440-98E5-5666DD408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24450"/>
            <a:ext cx="7308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7CBB0E8BA537B43B46F853A6F8F3FD5" ma:contentTypeVersion="18" ma:contentTypeDescription="Skapa ett nytt dokument." ma:contentTypeScope="" ma:versionID="2fe190b4cfea6d85c4cf5eab5cc07f6d">
  <xsd:schema xmlns:xsd="http://www.w3.org/2001/XMLSchema" xmlns:xs="http://www.w3.org/2001/XMLSchema" xmlns:p="http://schemas.microsoft.com/office/2006/metadata/properties" xmlns:ns3="db7e73d4-de86-4973-8040-7c7e9d015402" xmlns:ns4="06f1c470-52e2-4382-a851-f9cc1013edf1" targetNamespace="http://schemas.microsoft.com/office/2006/metadata/properties" ma:root="true" ma:fieldsID="73295cc7f94a6df8e74805c44b77b4f4" ns3:_="" ns4:_="">
    <xsd:import namespace="db7e73d4-de86-4973-8040-7c7e9d015402"/>
    <xsd:import namespace="06f1c470-52e2-4382-a851-f9cc1013edf1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e73d4-de86-4973-8040-7c7e9d015402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0" nillable="true" ma:displayName="MediaServiceLocation" ma:internalName="MediaServiceLocation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1c470-52e2-4382-a851-f9cc1013edf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Delar tips,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db7e73d4-de86-4973-8040-7c7e9d015402" xsi:nil="true"/>
    <MigrationWizIdPermissionLevels xmlns="db7e73d4-de86-4973-8040-7c7e9d015402" xsi:nil="true"/>
    <MigrationWizId xmlns="db7e73d4-de86-4973-8040-7c7e9d015402" xsi:nil="true"/>
    <MigrationWizIdDocumentLibraryPermissions xmlns="db7e73d4-de86-4973-8040-7c7e9d015402" xsi:nil="true"/>
    <MigrationWizIdPermissions xmlns="db7e73d4-de86-4973-8040-7c7e9d01540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28C518-69B8-4A28-AF3B-D1021D3AD2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7e73d4-de86-4973-8040-7c7e9d015402"/>
    <ds:schemaRef ds:uri="06f1c470-52e2-4382-a851-f9cc1013ed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BD9850-0312-48F6-A657-F36986DBE43C}">
  <ds:schemaRefs>
    <ds:schemaRef ds:uri="http://schemas.microsoft.com/office/2006/metadata/properties"/>
    <ds:schemaRef ds:uri="http://schemas.microsoft.com/office/infopath/2007/PartnerControls"/>
    <ds:schemaRef ds:uri="db7e73d4-de86-4973-8040-7c7e9d015402"/>
  </ds:schemaRefs>
</ds:datastoreItem>
</file>

<file path=customXml/itemProps3.xml><?xml version="1.0" encoding="utf-8"?>
<ds:datastoreItem xmlns:ds="http://schemas.openxmlformats.org/officeDocument/2006/customXml" ds:itemID="{72CFF90B-3093-464B-9337-02885A1BB3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339</Words>
  <Application>Microsoft Office PowerPoint</Application>
  <PresentationFormat>Bildspel på skärmen (4:3)</PresentationFormat>
  <Paragraphs>40</Paragraphs>
  <Slides>19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Standarddesign</vt:lpstr>
      <vt:lpstr>1_Standarddesign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Deutsche Reiterliche Vereinigung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Mitarbeiter</dc:creator>
  <cp:lastModifiedBy>Linda Eriksson</cp:lastModifiedBy>
  <cp:revision>113</cp:revision>
  <dcterms:created xsi:type="dcterms:W3CDTF">2011-10-20T20:02:57Z</dcterms:created>
  <dcterms:modified xsi:type="dcterms:W3CDTF">2020-08-04T07:16:28Z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0x01010087CBB0E8BA537B43B46F853A6F8F3FD5</vt:lpwstr>
  </property>
</Properties>
</file>