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98"/>
  </p:notesMasterIdLst>
  <p:handoutMasterIdLst>
    <p:handoutMasterId r:id="rId99"/>
  </p:handoutMasterIdLst>
  <p:sldIdLst>
    <p:sldId id="376" r:id="rId3"/>
    <p:sldId id="257" r:id="rId4"/>
    <p:sldId id="258" r:id="rId5"/>
    <p:sldId id="259" r:id="rId6"/>
    <p:sldId id="260" r:id="rId7"/>
    <p:sldId id="262" r:id="rId8"/>
    <p:sldId id="264" r:id="rId9"/>
    <p:sldId id="265" r:id="rId10"/>
    <p:sldId id="371" r:id="rId11"/>
    <p:sldId id="266" r:id="rId12"/>
    <p:sldId id="267" r:id="rId13"/>
    <p:sldId id="268" r:id="rId14"/>
    <p:sldId id="299" r:id="rId15"/>
    <p:sldId id="284" r:id="rId16"/>
    <p:sldId id="269" r:id="rId17"/>
    <p:sldId id="270" r:id="rId18"/>
    <p:sldId id="273" r:id="rId19"/>
    <p:sldId id="274" r:id="rId20"/>
    <p:sldId id="275" r:id="rId21"/>
    <p:sldId id="283" r:id="rId22"/>
    <p:sldId id="271" r:id="rId23"/>
    <p:sldId id="272" r:id="rId24"/>
    <p:sldId id="282" r:id="rId25"/>
    <p:sldId id="277" r:id="rId26"/>
    <p:sldId id="278" r:id="rId27"/>
    <p:sldId id="279" r:id="rId28"/>
    <p:sldId id="280" r:id="rId29"/>
    <p:sldId id="281" r:id="rId30"/>
    <p:sldId id="286" r:id="rId31"/>
    <p:sldId id="287" r:id="rId32"/>
    <p:sldId id="288" r:id="rId33"/>
    <p:sldId id="289" r:id="rId34"/>
    <p:sldId id="290" r:id="rId35"/>
    <p:sldId id="291" r:id="rId36"/>
    <p:sldId id="292" r:id="rId37"/>
    <p:sldId id="293" r:id="rId38"/>
    <p:sldId id="294" r:id="rId39"/>
    <p:sldId id="295" r:id="rId40"/>
    <p:sldId id="296" r:id="rId41"/>
    <p:sldId id="300" r:id="rId42"/>
    <p:sldId id="301" r:id="rId43"/>
    <p:sldId id="302" r:id="rId44"/>
    <p:sldId id="303" r:id="rId45"/>
    <p:sldId id="297" r:id="rId46"/>
    <p:sldId id="304" r:id="rId47"/>
    <p:sldId id="305" r:id="rId48"/>
    <p:sldId id="307" r:id="rId49"/>
    <p:sldId id="306"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72" r:id="rId84"/>
    <p:sldId id="341" r:id="rId85"/>
    <p:sldId id="342" r:id="rId86"/>
    <p:sldId id="343" r:id="rId87"/>
    <p:sldId id="344" r:id="rId88"/>
    <p:sldId id="373" r:id="rId89"/>
    <p:sldId id="345" r:id="rId90"/>
    <p:sldId id="351" r:id="rId91"/>
    <p:sldId id="354" r:id="rId92"/>
    <p:sldId id="355" r:id="rId93"/>
    <p:sldId id="359" r:id="rId94"/>
    <p:sldId id="360" r:id="rId95"/>
    <p:sldId id="375" r:id="rId96"/>
    <p:sldId id="369" r:id="rId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4BD63"/>
    <a:srgbClr val="54D64A"/>
    <a:srgbClr val="F2BCE8"/>
    <a:srgbClr val="97A6EF"/>
    <a:srgbClr val="989AEE"/>
    <a:srgbClr val="9A9EEC"/>
    <a:srgbClr val="98BB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48"/>
      </p:cViewPr>
      <p:guideLst>
        <p:guide orient="horz" pos="2160"/>
        <p:guide pos="2880"/>
      </p:guideLst>
    </p:cSldViewPr>
  </p:slideViewPr>
  <p:notesTextViewPr>
    <p:cViewPr>
      <p:scale>
        <a:sx n="100" d="100"/>
        <a:sy n="100" d="100"/>
      </p:scale>
      <p:origin x="0" y="0"/>
    </p:cViewPr>
  </p:notesTextViewPr>
  <p:notesViewPr>
    <p:cSldViewPr>
      <p:cViewPr varScale="1">
        <p:scale>
          <a:sx n="51" d="100"/>
          <a:sy n="51" d="100"/>
        </p:scale>
        <p:origin x="-265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ija E. Lie" userId="d9ffc889-7277-404b-a519-afa5c745951f" providerId="ADAL" clId="{7BE9D733-70BD-408A-BBCA-4AA0B985716A}"/>
    <pc:docChg chg="custSel modSld">
      <pc:chgData name="Evija E. Lie" userId="d9ffc889-7277-404b-a519-afa5c745951f" providerId="ADAL" clId="{7BE9D733-70BD-408A-BBCA-4AA0B985716A}" dt="2020-06-30T09:37:49.307" v="0" actId="478"/>
      <pc:docMkLst>
        <pc:docMk/>
      </pc:docMkLst>
      <pc:sldChg chg="delSp">
        <pc:chgData name="Evija E. Lie" userId="d9ffc889-7277-404b-a519-afa5c745951f" providerId="ADAL" clId="{7BE9D733-70BD-408A-BBCA-4AA0B985716A}" dt="2020-06-30T09:37:49.307" v="0" actId="478"/>
        <pc:sldMkLst>
          <pc:docMk/>
          <pc:sldMk cId="0" sldId="376"/>
        </pc:sldMkLst>
        <pc:picChg chg="del">
          <ac:chgData name="Evija E. Lie" userId="d9ffc889-7277-404b-a519-afa5c745951f" providerId="ADAL" clId="{7BE9D733-70BD-408A-BBCA-4AA0B985716A}" dt="2020-06-30T09:37:49.307" v="0" actId="478"/>
          <ac:picMkLst>
            <pc:docMk/>
            <pc:sldMk cId="0" sldId="376"/>
            <ac:picMk id="1026" creationId="{00000000-0000-0000-0000-000000000000}"/>
          </ac:picMkLst>
        </pc:picChg>
      </pc:sldChg>
    </pc:docChg>
  </pc:docChgLst>
  <pc:docChgLst>
    <pc:chgData name="Linda Eriksson" userId="24b3ead8-8eef-4e78-ad55-ec0bf969ea18" providerId="ADAL" clId="{040F43F3-4D18-4B6A-A8C0-E0634BFF578B}"/>
    <pc:docChg chg="modSld">
      <pc:chgData name="Linda Eriksson" userId="24b3ead8-8eef-4e78-ad55-ec0bf969ea18" providerId="ADAL" clId="{040F43F3-4D18-4B6A-A8C0-E0634BFF578B}" dt="2020-08-04T07:29:50.829" v="1"/>
      <pc:docMkLst>
        <pc:docMk/>
      </pc:docMkLst>
      <pc:sldChg chg="addSp">
        <pc:chgData name="Linda Eriksson" userId="24b3ead8-8eef-4e78-ad55-ec0bf969ea18" providerId="ADAL" clId="{040F43F3-4D18-4B6A-A8C0-E0634BFF578B}" dt="2020-08-04T07:29:50.829" v="1"/>
        <pc:sldMkLst>
          <pc:docMk/>
          <pc:sldMk cId="0" sldId="369"/>
        </pc:sldMkLst>
        <pc:spChg chg="add">
          <ac:chgData name="Linda Eriksson" userId="24b3ead8-8eef-4e78-ad55-ec0bf969ea18" providerId="ADAL" clId="{040F43F3-4D18-4B6A-A8C0-E0634BFF578B}" dt="2020-08-04T07:29:50.829" v="1"/>
          <ac:spMkLst>
            <pc:docMk/>
            <pc:sldMk cId="0" sldId="369"/>
            <ac:spMk id="6" creationId="{797807B1-B9C7-489C-B5D6-182E12A8971E}"/>
          </ac:spMkLst>
        </pc:spChg>
        <pc:picChg chg="add">
          <ac:chgData name="Linda Eriksson" userId="24b3ead8-8eef-4e78-ad55-ec0bf969ea18" providerId="ADAL" clId="{040F43F3-4D18-4B6A-A8C0-E0634BFF578B}" dt="2020-08-04T07:29:38.342" v="0"/>
          <ac:picMkLst>
            <pc:docMk/>
            <pc:sldMk cId="0" sldId="369"/>
            <ac:picMk id="5" creationId="{97B9C50E-A7D5-406E-93E4-79B1F47EADE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7C559C-A2F4-4340-96AC-25243E4B017F}" type="datetimeFigureOut">
              <a:rPr lang="pt-PT" smtClean="0"/>
              <a:pPr/>
              <a:t>04/08/2020</a:t>
            </a:fld>
            <a:endParaRPr lang="pt-PT"/>
          </a:p>
        </p:txBody>
      </p:sp>
      <p:sp>
        <p:nvSpPr>
          <p:cNvPr id="4" name="Marcador de Posição do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8D5DFD-9C61-44B1-A8BA-0AA497F1561A}" type="slidenum">
              <a:rPr lang="pt-PT" smtClean="0"/>
              <a:pPr/>
              <a:t>‹#›</a:t>
            </a:fld>
            <a:endParaRPr lang="pt-P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E182C3-2C9C-4EB7-8675-DBEDA3AC76AC}" type="datetimeFigureOut">
              <a:rPr lang="pt-PT" smtClean="0"/>
              <a:pPr/>
              <a:t>04/08/2020</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12835F-4FB5-47DA-A442-4EB50DEE2B25}" type="slidenum">
              <a:rPr lang="pt-PT" smtClean="0"/>
              <a:pPr/>
              <a:t>‹#›</a:t>
            </a:fld>
            <a:endParaRPr lang="pt-P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
          </p:nvPr>
        </p:nvSpPr>
        <p:spPr>
          <a:noFill/>
          <a:ln>
            <a:miter lim="800000"/>
            <a:headEnd/>
            <a:tailEnd/>
          </a:ln>
        </p:spPr>
        <p:txBody>
          <a:bodyPr/>
          <a:lstStyle/>
          <a:p>
            <a:fld id="{B6EAA33B-5E2C-4442-93BF-10CCA799B13D}" type="datetime1">
              <a:rPr lang="de-DE" altLang="de-DE">
                <a:solidFill>
                  <a:prstClr val="black"/>
                </a:solidFill>
              </a:rPr>
              <a:pPr/>
              <a:t>04.08.2020</a:t>
            </a:fld>
            <a:endParaRPr lang="de-DE" altLang="de-DE">
              <a:solidFill>
                <a:prstClr val="black"/>
              </a:solidFill>
            </a:endParaRPr>
          </a:p>
        </p:txBody>
      </p:sp>
      <p:sp>
        <p:nvSpPr>
          <p:cNvPr id="8195" name="Rectangle 7"/>
          <p:cNvSpPr>
            <a:spLocks noGrp="1" noChangeArrowheads="1"/>
          </p:cNvSpPr>
          <p:nvPr>
            <p:ph type="sldNum" sz="quarter" idx="5"/>
          </p:nvPr>
        </p:nvSpPr>
        <p:spPr>
          <a:noFill/>
          <a:ln>
            <a:miter lim="800000"/>
            <a:headEnd/>
            <a:tailEnd/>
          </a:ln>
        </p:spPr>
        <p:txBody>
          <a:bodyPr/>
          <a:lstStyle/>
          <a:p>
            <a:fld id="{BF0A6DAF-6085-4862-84BD-B6E07674A5F7}" type="slidenum">
              <a:rPr lang="de-DE" altLang="de-DE">
                <a:solidFill>
                  <a:prstClr val="black"/>
                </a:solidFill>
              </a:rPr>
              <a:pPr/>
              <a:t>1</a:t>
            </a:fld>
            <a:endParaRPr lang="de-DE" altLang="de-DE">
              <a:solidFill>
                <a:prstClr val="black"/>
              </a:solidFill>
            </a:endParaRPr>
          </a:p>
        </p:txBody>
      </p:sp>
      <p:sp>
        <p:nvSpPr>
          <p:cNvPr id="8196" name="Rectangle 2"/>
          <p:cNvSpPr>
            <a:spLocks noGrp="1" noRot="1" noChangeAspect="1" noChangeArrowheads="1" noTextEdit="1"/>
          </p:cNvSpPr>
          <p:nvPr>
            <p:ph type="sldImg"/>
          </p:nvPr>
        </p:nvSpPr>
        <p:spPr>
          <a:xfrm>
            <a:off x="1143000" y="685800"/>
            <a:ext cx="4572000" cy="3429000"/>
          </a:xfrm>
          <a:ln/>
        </p:spPr>
      </p:sp>
      <p:sp>
        <p:nvSpPr>
          <p:cNvPr id="8197" name="Rectangle 3"/>
          <p:cNvSpPr>
            <a:spLocks noGrp="1" noChangeArrowheads="1"/>
          </p:cNvSpPr>
          <p:nvPr>
            <p:ph type="body" idx="1"/>
          </p:nvPr>
        </p:nvSpPr>
        <p:spPr>
          <a:noFill/>
        </p:spPr>
        <p:txBody>
          <a:bodyPr/>
          <a:lstStyle/>
          <a:p>
            <a:pPr eaLnBrk="1" hangingPunct="1"/>
            <a:endParaRPr lang="en-GB"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a:t>Clique para editar o estilo</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Faça clique para editar o estilo</a:t>
            </a:r>
          </a:p>
        </p:txBody>
      </p:sp>
      <p:sp>
        <p:nvSpPr>
          <p:cNvPr id="4" name="Marcador de Posição da Data 3"/>
          <p:cNvSpPr>
            <a:spLocks noGrp="1"/>
          </p:cNvSpPr>
          <p:nvPr>
            <p:ph type="dt" sz="half" idx="10"/>
          </p:nvPr>
        </p:nvSpPr>
        <p:spPr/>
        <p:txBody>
          <a:bodyPr/>
          <a:lstStyle/>
          <a:p>
            <a:fld id="{A4A3E61B-3AB3-490F-90D4-269C8A444AE7}" type="datetimeFigureOut">
              <a:rPr lang="en-US" smtClean="0"/>
              <a:pPr/>
              <a:t>8/4/2020</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8745C66F-FC7B-4C52-931F-EAABACA1CBD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A4A3E61B-3AB3-490F-90D4-269C8A444AE7}" type="datetimeFigureOut">
              <a:rPr lang="en-US" smtClean="0"/>
              <a:pPr/>
              <a:t>8/4/2020</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8745C66F-FC7B-4C52-931F-EAABACA1CBD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A4A3E61B-3AB3-490F-90D4-269C8A444AE7}" type="datetimeFigureOut">
              <a:rPr lang="en-US" smtClean="0"/>
              <a:pPr/>
              <a:t>8/4/2020</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8745C66F-FC7B-4C52-931F-EAABACA1CBD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pic>
        <p:nvPicPr>
          <p:cNvPr id="2" name="Bildobjekt 8"/>
          <p:cNvPicPr>
            <a:picLocks noChangeAspect="1" noChangeArrowheads="1"/>
          </p:cNvPicPr>
          <p:nvPr userDrawn="1"/>
        </p:nvPicPr>
        <p:blipFill>
          <a:blip r:embed="rId2" cstate="print"/>
          <a:srcRect/>
          <a:stretch>
            <a:fillRect/>
          </a:stretch>
        </p:blipFill>
        <p:spPr bwMode="auto">
          <a:xfrm>
            <a:off x="6084888" y="5967413"/>
            <a:ext cx="3059112" cy="873125"/>
          </a:xfrm>
          <a:prstGeom prst="rect">
            <a:avLst/>
          </a:prstGeom>
          <a:noFill/>
          <a:ln w="9525">
            <a:noFill/>
            <a:miter lim="800000"/>
            <a:headEnd/>
            <a:tailEnd/>
          </a:ln>
        </p:spPr>
      </p:pic>
      <p:sp>
        <p:nvSpPr>
          <p:cNvPr id="3" name="Título 1"/>
          <p:cNvSpPr>
            <a:spLocks noGrp="1"/>
          </p:cNvSpPr>
          <p:nvPr userDrawn="1">
            <p:ph type="ctrTitle"/>
          </p:nvPr>
        </p:nvSpPr>
        <p:spPr>
          <a:xfrm>
            <a:off x="1691680" y="1772816"/>
            <a:ext cx="7293496" cy="1143000"/>
          </a:xfrm>
          <a:prstGeom prst="rect">
            <a:avLst/>
          </a:prstGeom>
        </p:spPr>
        <p:txBody>
          <a:bodyPr/>
          <a:lstStyle/>
          <a:p>
            <a:r>
              <a:rPr lang="pt-PT" dirty="0" err="1"/>
              <a:t>Laws</a:t>
            </a:r>
            <a:r>
              <a:rPr lang="pt-PT" dirty="0"/>
              <a:t> </a:t>
            </a:r>
            <a:r>
              <a:rPr lang="pt-PT" dirty="0" err="1"/>
              <a:t>and</a:t>
            </a:r>
            <a:r>
              <a:rPr lang="pt-PT" dirty="0"/>
              <a:t> </a:t>
            </a:r>
            <a:r>
              <a:rPr lang="pt-PT" dirty="0" err="1"/>
              <a:t>regulations</a:t>
            </a:r>
            <a:endParaRPr lang="pt-PT" dirty="0"/>
          </a:p>
        </p:txBody>
      </p:sp>
      <p:sp>
        <p:nvSpPr>
          <p:cNvPr id="5" name="Subtítulo 2"/>
          <p:cNvSpPr txBox="1">
            <a:spLocks/>
          </p:cNvSpPr>
          <p:nvPr userDrawn="1"/>
        </p:nvSpPr>
        <p:spPr>
          <a:xfrm>
            <a:off x="1907704" y="3356992"/>
            <a:ext cx="6400800" cy="1752600"/>
          </a:xfrm>
          <a:prstGeom prst="rect">
            <a:avLst/>
          </a:prstGeom>
        </p:spPr>
        <p:txBody>
          <a:bodyPr vert="horz">
            <a:normAutofit/>
          </a:bodyPr>
          <a:lstStyle/>
          <a:p>
            <a:pPr algn="ctr">
              <a:spcBef>
                <a:spcPct val="20000"/>
              </a:spcBef>
              <a:buClr>
                <a:srgbClr val="000000">
                  <a:shade val="95000"/>
                </a:srgbClr>
              </a:buClr>
              <a:buSzPct val="65000"/>
              <a:buFont typeface="Wingdings 2"/>
              <a:buNone/>
            </a:pPr>
            <a:r>
              <a:rPr lang="en-GB" sz="2800" b="1">
                <a:solidFill>
                  <a:srgbClr val="000000"/>
                </a:solidFill>
              </a:rPr>
              <a:t>Schools project to increase employability in European equestrian market - SPINE</a:t>
            </a:r>
            <a:endParaRPr lang="pt-PT" sz="2800" dirty="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A4A3E61B-3AB3-490F-90D4-269C8A444AE7}" type="datetimeFigureOut">
              <a:rPr lang="en-US" smtClean="0"/>
              <a:pPr/>
              <a:t>8/4/2020</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8745C66F-FC7B-4C52-931F-EAABACA1CBD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a:t>Clique para editar o estilo</a:t>
            </a:r>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a:t>
            </a:r>
          </a:p>
        </p:txBody>
      </p:sp>
      <p:sp>
        <p:nvSpPr>
          <p:cNvPr id="4" name="Marcador de Posição da Data 3"/>
          <p:cNvSpPr>
            <a:spLocks noGrp="1"/>
          </p:cNvSpPr>
          <p:nvPr>
            <p:ph type="dt" sz="half" idx="10"/>
          </p:nvPr>
        </p:nvSpPr>
        <p:spPr/>
        <p:txBody>
          <a:bodyPr/>
          <a:lstStyle/>
          <a:p>
            <a:fld id="{A4A3E61B-3AB3-490F-90D4-269C8A444AE7}" type="datetimeFigureOut">
              <a:rPr lang="en-US" smtClean="0"/>
              <a:pPr/>
              <a:t>8/4/2020</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8745C66F-FC7B-4C52-931F-EAABACA1CBD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p:cNvSpPr>
            <a:spLocks noGrp="1"/>
          </p:cNvSpPr>
          <p:nvPr>
            <p:ph type="dt" sz="half" idx="10"/>
          </p:nvPr>
        </p:nvSpPr>
        <p:spPr/>
        <p:txBody>
          <a:bodyPr/>
          <a:lstStyle/>
          <a:p>
            <a:fld id="{A4A3E61B-3AB3-490F-90D4-269C8A444AE7}" type="datetimeFigureOut">
              <a:rPr lang="en-US" smtClean="0"/>
              <a:pPr/>
              <a:t>8/4/2020</a:t>
            </a:fld>
            <a:endParaRPr lang="en-US"/>
          </a:p>
        </p:txBody>
      </p:sp>
      <p:sp>
        <p:nvSpPr>
          <p:cNvPr id="6" name="Marcador de Posição do Rodapé 5"/>
          <p:cNvSpPr>
            <a:spLocks noGrp="1"/>
          </p:cNvSpPr>
          <p:nvPr>
            <p:ph type="ftr" sz="quarter" idx="11"/>
          </p:nvPr>
        </p:nvSpPr>
        <p:spPr/>
        <p:txBody>
          <a:bodyPr/>
          <a:lstStyle/>
          <a:p>
            <a:endParaRPr lang="en-US"/>
          </a:p>
        </p:txBody>
      </p:sp>
      <p:sp>
        <p:nvSpPr>
          <p:cNvPr id="7" name="Marcador de Posição do Número do Diapositivo 6"/>
          <p:cNvSpPr>
            <a:spLocks noGrp="1"/>
          </p:cNvSpPr>
          <p:nvPr>
            <p:ph type="sldNum" sz="quarter" idx="12"/>
          </p:nvPr>
        </p:nvSpPr>
        <p:spPr/>
        <p:txBody>
          <a:bodyPr/>
          <a:lstStyle/>
          <a:p>
            <a:fld id="{8745C66F-FC7B-4C52-931F-EAABACA1CBD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a:t>Clique para editar o estilo</a:t>
            </a:r>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p:cNvSpPr>
            <a:spLocks noGrp="1"/>
          </p:cNvSpPr>
          <p:nvPr>
            <p:ph type="dt" sz="half" idx="10"/>
          </p:nvPr>
        </p:nvSpPr>
        <p:spPr/>
        <p:txBody>
          <a:bodyPr/>
          <a:lstStyle/>
          <a:p>
            <a:fld id="{A4A3E61B-3AB3-490F-90D4-269C8A444AE7}" type="datetimeFigureOut">
              <a:rPr lang="en-US" smtClean="0"/>
              <a:pPr/>
              <a:t>8/4/2020</a:t>
            </a:fld>
            <a:endParaRPr lang="en-US"/>
          </a:p>
        </p:txBody>
      </p:sp>
      <p:sp>
        <p:nvSpPr>
          <p:cNvPr id="8" name="Marcador de Posição do Rodapé 7"/>
          <p:cNvSpPr>
            <a:spLocks noGrp="1"/>
          </p:cNvSpPr>
          <p:nvPr>
            <p:ph type="ftr" sz="quarter" idx="11"/>
          </p:nvPr>
        </p:nvSpPr>
        <p:spPr/>
        <p:txBody>
          <a:bodyPr/>
          <a:lstStyle/>
          <a:p>
            <a:endParaRPr lang="en-US"/>
          </a:p>
        </p:txBody>
      </p:sp>
      <p:sp>
        <p:nvSpPr>
          <p:cNvPr id="9" name="Marcador de Posição do Número do Diapositivo 8"/>
          <p:cNvSpPr>
            <a:spLocks noGrp="1"/>
          </p:cNvSpPr>
          <p:nvPr>
            <p:ph type="sldNum" sz="quarter" idx="12"/>
          </p:nvPr>
        </p:nvSpPr>
        <p:spPr/>
        <p:txBody>
          <a:bodyPr/>
          <a:lstStyle/>
          <a:p>
            <a:fld id="{8745C66F-FC7B-4C52-931F-EAABACA1CBD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a:xfrm>
            <a:off x="1143000" y="274638"/>
            <a:ext cx="7543800" cy="1143000"/>
          </a:xfrm>
        </p:spPr>
        <p:txBody>
          <a:bodyPr/>
          <a:lstStyle/>
          <a:p>
            <a:r>
              <a:rPr lang="pt-PT"/>
              <a:t>Clique para editar o estilo</a:t>
            </a:r>
          </a:p>
        </p:txBody>
      </p:sp>
      <p:sp>
        <p:nvSpPr>
          <p:cNvPr id="3" name="Marcador de Posição da Data 2"/>
          <p:cNvSpPr>
            <a:spLocks noGrp="1"/>
          </p:cNvSpPr>
          <p:nvPr>
            <p:ph type="dt" sz="half" idx="10"/>
          </p:nvPr>
        </p:nvSpPr>
        <p:spPr/>
        <p:txBody>
          <a:bodyPr/>
          <a:lstStyle/>
          <a:p>
            <a:fld id="{A4A3E61B-3AB3-490F-90D4-269C8A444AE7}" type="datetimeFigureOut">
              <a:rPr lang="en-US" smtClean="0"/>
              <a:pPr/>
              <a:t>8/4/2020</a:t>
            </a:fld>
            <a:endParaRPr lang="en-US"/>
          </a:p>
        </p:txBody>
      </p:sp>
      <p:sp>
        <p:nvSpPr>
          <p:cNvPr id="4" name="Marcador de Posição do Rodapé 3"/>
          <p:cNvSpPr>
            <a:spLocks noGrp="1"/>
          </p:cNvSpPr>
          <p:nvPr>
            <p:ph type="ftr" sz="quarter" idx="11"/>
          </p:nvPr>
        </p:nvSpPr>
        <p:spPr/>
        <p:txBody>
          <a:bodyPr/>
          <a:lstStyle/>
          <a:p>
            <a:endParaRPr lang="en-US"/>
          </a:p>
        </p:txBody>
      </p:sp>
      <p:sp>
        <p:nvSpPr>
          <p:cNvPr id="5" name="Marcador de Posição do Número do Diapositivo 4"/>
          <p:cNvSpPr>
            <a:spLocks noGrp="1"/>
          </p:cNvSpPr>
          <p:nvPr>
            <p:ph type="sldNum" sz="quarter" idx="12"/>
          </p:nvPr>
        </p:nvSpPr>
        <p:spPr/>
        <p:txBody>
          <a:bodyPr/>
          <a:lstStyle/>
          <a:p>
            <a:fld id="{8745C66F-FC7B-4C52-931F-EAABACA1CBDF}" type="slidenum">
              <a:rPr lang="en-US" smtClean="0"/>
              <a:pPr/>
              <a:t>‹#›</a:t>
            </a:fld>
            <a:endParaRPr lang="en-US"/>
          </a:p>
        </p:txBody>
      </p:sp>
      <p:pic>
        <p:nvPicPr>
          <p:cNvPr id="6" name="Kuva 1" descr="LOGO.gif"/>
          <p:cNvPicPr>
            <a:picLocks noChangeAspect="1" noChangeArrowheads="1"/>
          </p:cNvPicPr>
          <p:nvPr userDrawn="1"/>
        </p:nvPicPr>
        <p:blipFill>
          <a:blip r:embed="rId2" cstate="print"/>
          <a:srcRect/>
          <a:stretch>
            <a:fillRect/>
          </a:stretch>
        </p:blipFill>
        <p:spPr bwMode="auto">
          <a:xfrm>
            <a:off x="152400" y="228600"/>
            <a:ext cx="889000" cy="666750"/>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A4A3E61B-3AB3-490F-90D4-269C8A444AE7}" type="datetimeFigureOut">
              <a:rPr lang="en-US" smtClean="0"/>
              <a:pPr/>
              <a:t>8/4/2020</a:t>
            </a:fld>
            <a:endParaRPr lang="en-US"/>
          </a:p>
        </p:txBody>
      </p:sp>
      <p:sp>
        <p:nvSpPr>
          <p:cNvPr id="3" name="Marcador de Posição do Rodapé 2"/>
          <p:cNvSpPr>
            <a:spLocks noGrp="1"/>
          </p:cNvSpPr>
          <p:nvPr>
            <p:ph type="ftr" sz="quarter" idx="11"/>
          </p:nvPr>
        </p:nvSpPr>
        <p:spPr/>
        <p:txBody>
          <a:bodyPr/>
          <a:lstStyle/>
          <a:p>
            <a:endParaRPr lang="en-US"/>
          </a:p>
        </p:txBody>
      </p:sp>
      <p:sp>
        <p:nvSpPr>
          <p:cNvPr id="4" name="Marcador de Posição do Número do Diapositivo 3"/>
          <p:cNvSpPr>
            <a:spLocks noGrp="1"/>
          </p:cNvSpPr>
          <p:nvPr>
            <p:ph type="sldNum" sz="quarter" idx="12"/>
          </p:nvPr>
        </p:nvSpPr>
        <p:spPr/>
        <p:txBody>
          <a:bodyPr/>
          <a:lstStyle/>
          <a:p>
            <a:fld id="{8745C66F-FC7B-4C52-931F-EAABACA1CB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a:t>Clique para editar o estilo</a:t>
            </a:r>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A4A3E61B-3AB3-490F-90D4-269C8A444AE7}" type="datetimeFigureOut">
              <a:rPr lang="en-US" smtClean="0"/>
              <a:pPr/>
              <a:t>8/4/2020</a:t>
            </a:fld>
            <a:endParaRPr lang="en-US"/>
          </a:p>
        </p:txBody>
      </p:sp>
      <p:sp>
        <p:nvSpPr>
          <p:cNvPr id="6" name="Marcador de Posição do Rodapé 5"/>
          <p:cNvSpPr>
            <a:spLocks noGrp="1"/>
          </p:cNvSpPr>
          <p:nvPr>
            <p:ph type="ftr" sz="quarter" idx="11"/>
          </p:nvPr>
        </p:nvSpPr>
        <p:spPr/>
        <p:txBody>
          <a:bodyPr/>
          <a:lstStyle/>
          <a:p>
            <a:endParaRPr lang="en-US"/>
          </a:p>
        </p:txBody>
      </p:sp>
      <p:sp>
        <p:nvSpPr>
          <p:cNvPr id="7" name="Marcador de Posição do Número do Diapositivo 6"/>
          <p:cNvSpPr>
            <a:spLocks noGrp="1"/>
          </p:cNvSpPr>
          <p:nvPr>
            <p:ph type="sldNum" sz="quarter" idx="12"/>
          </p:nvPr>
        </p:nvSpPr>
        <p:spPr/>
        <p:txBody>
          <a:bodyPr/>
          <a:lstStyle/>
          <a:p>
            <a:fld id="{8745C66F-FC7B-4C52-931F-EAABACA1CBD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a:t>Clique para editar o estilo</a:t>
            </a:r>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A4A3E61B-3AB3-490F-90D4-269C8A444AE7}" type="datetimeFigureOut">
              <a:rPr lang="en-US" smtClean="0"/>
              <a:pPr/>
              <a:t>8/4/2020</a:t>
            </a:fld>
            <a:endParaRPr lang="en-US"/>
          </a:p>
        </p:txBody>
      </p:sp>
      <p:sp>
        <p:nvSpPr>
          <p:cNvPr id="6" name="Marcador de Posição do Rodapé 5"/>
          <p:cNvSpPr>
            <a:spLocks noGrp="1"/>
          </p:cNvSpPr>
          <p:nvPr>
            <p:ph type="ftr" sz="quarter" idx="11"/>
          </p:nvPr>
        </p:nvSpPr>
        <p:spPr/>
        <p:txBody>
          <a:bodyPr/>
          <a:lstStyle/>
          <a:p>
            <a:endParaRPr lang="en-US"/>
          </a:p>
        </p:txBody>
      </p:sp>
      <p:sp>
        <p:nvSpPr>
          <p:cNvPr id="7" name="Marcador de Posição do Número do Diapositivo 6"/>
          <p:cNvSpPr>
            <a:spLocks noGrp="1"/>
          </p:cNvSpPr>
          <p:nvPr>
            <p:ph type="sldNum" sz="quarter" idx="12"/>
          </p:nvPr>
        </p:nvSpPr>
        <p:spPr/>
        <p:txBody>
          <a:bodyPr/>
          <a:lstStyle/>
          <a:p>
            <a:fld id="{8745C66F-FC7B-4C52-931F-EAABACA1CBD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1371600" y="274638"/>
            <a:ext cx="7315200" cy="1143000"/>
          </a:xfrm>
          <a:prstGeom prst="rect">
            <a:avLst/>
          </a:prstGeom>
        </p:spPr>
        <p:txBody>
          <a:bodyPr vert="horz" lIns="91440" tIns="45720" rIns="91440" bIns="45720" rtlCol="0" anchor="ctr">
            <a:normAutofit/>
          </a:bodyPr>
          <a:lstStyle/>
          <a:p>
            <a:r>
              <a:rPr lang="pt-PT"/>
              <a:t>Clique para editar o estilo</a:t>
            </a:r>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A3E61B-3AB3-490F-90D4-269C8A444AE7}" type="datetimeFigureOut">
              <a:rPr lang="en-US" smtClean="0"/>
              <a:pPr/>
              <a:t>8/4/2020</a:t>
            </a:fld>
            <a:endParaRPr lang="en-US"/>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45C66F-FC7B-4C52-931F-EAABACA1CBDF}" type="slidenum">
              <a:rPr lang="en-US" smtClean="0"/>
              <a:pPr/>
              <a:t>‹#›</a:t>
            </a:fld>
            <a:endParaRPr lang="en-US"/>
          </a:p>
        </p:txBody>
      </p:sp>
      <p:pic>
        <p:nvPicPr>
          <p:cNvPr id="7" name="Bildobjekt 8"/>
          <p:cNvPicPr>
            <a:picLocks noChangeAspect="1" noChangeArrowheads="1"/>
          </p:cNvPicPr>
          <p:nvPr userDrawn="1"/>
        </p:nvPicPr>
        <p:blipFill>
          <a:blip r:embed="rId13" cstate="print"/>
          <a:srcRect/>
          <a:stretch>
            <a:fillRect/>
          </a:stretch>
        </p:blipFill>
        <p:spPr bwMode="auto">
          <a:xfrm>
            <a:off x="6084888" y="5967413"/>
            <a:ext cx="3059112" cy="873125"/>
          </a:xfrm>
          <a:prstGeom prst="rect">
            <a:avLst/>
          </a:prstGeom>
          <a:noFill/>
          <a:ln w="9525">
            <a:noFill/>
            <a:miter lim="800000"/>
            <a:headEnd/>
            <a:tailEnd/>
          </a:ln>
        </p:spPr>
      </p:pic>
      <p:pic>
        <p:nvPicPr>
          <p:cNvPr id="8" name="Kuva 1" descr="LOGO.gif"/>
          <p:cNvPicPr>
            <a:picLocks noChangeAspect="1" noChangeArrowheads="1"/>
          </p:cNvPicPr>
          <p:nvPr userDrawn="1"/>
        </p:nvPicPr>
        <p:blipFill>
          <a:blip r:embed="rId14" cstate="print"/>
          <a:srcRect/>
          <a:stretch>
            <a:fillRect/>
          </a:stretch>
        </p:blipFill>
        <p:spPr bwMode="auto">
          <a:xfrm>
            <a:off x="228600" y="228600"/>
            <a:ext cx="889000" cy="666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C:\mscharmann\Abt. Ausbildung\Berufsausbildung\Internationale Arbeit\EEN\2009-09 EEN meeting\logo.gif"/>
          <p:cNvPicPr>
            <a:picLocks noChangeAspect="1" noChangeArrowheads="1"/>
          </p:cNvPicPr>
          <p:nvPr userDrawn="1"/>
        </p:nvPicPr>
        <p:blipFill>
          <a:blip r:embed="rId3" cstate="print"/>
          <a:srcRect/>
          <a:stretch>
            <a:fillRect/>
          </a:stretch>
        </p:blipFill>
        <p:spPr bwMode="auto">
          <a:xfrm>
            <a:off x="0" y="152400"/>
            <a:ext cx="1219200" cy="914400"/>
          </a:xfrm>
          <a:prstGeom prst="rect">
            <a:avLst/>
          </a:prstGeom>
          <a:noFill/>
          <a:ln w="9525">
            <a:noFill/>
            <a:miter lim="800000"/>
            <a:headEnd/>
            <a:tailEnd/>
          </a:ln>
        </p:spPr>
      </p:pic>
      <p:sp>
        <p:nvSpPr>
          <p:cNvPr id="1027" name="Line 8"/>
          <p:cNvSpPr>
            <a:spLocks noChangeShapeType="1"/>
          </p:cNvSpPr>
          <p:nvPr userDrawn="1"/>
        </p:nvSpPr>
        <p:spPr bwMode="auto">
          <a:xfrm>
            <a:off x="47625" y="1277938"/>
            <a:ext cx="9144000" cy="0"/>
          </a:xfrm>
          <a:prstGeom prst="line">
            <a:avLst/>
          </a:prstGeom>
          <a:noFill/>
          <a:ln w="50800">
            <a:solidFill>
              <a:srgbClr val="0066CC"/>
            </a:solidFill>
            <a:round/>
            <a:headEnd/>
            <a:tailEnd/>
          </a:ln>
          <a:effectLst/>
        </p:spPr>
        <p:txBody>
          <a:bodyPr/>
          <a:lstStyle/>
          <a:p>
            <a:pPr eaLnBrk="0" fontAlgn="base" hangingPunct="0">
              <a:spcBef>
                <a:spcPct val="0"/>
              </a:spcBef>
              <a:spcAft>
                <a:spcPct val="0"/>
              </a:spcAft>
            </a:pPr>
            <a:endParaRPr lang="pt-PT" sz="2400" b="1">
              <a:solidFill>
                <a:srgbClr val="000000"/>
              </a:solidFill>
            </a:endParaRPr>
          </a:p>
        </p:txBody>
      </p:sp>
      <p:sp>
        <p:nvSpPr>
          <p:cNvPr id="1028" name="Text Box 9">
            <a:extLst>
              <a:ext uri="{FF2B5EF4-FFF2-40B4-BE49-F238E27FC236}">
                <a16:creationId xmlns:a16="http://schemas.microsoft.com/office/drawing/2014/main" id="{1F9073AE-8CB9-47AA-81B4-656B642A6FEF}"/>
              </a:ext>
            </a:extLst>
          </p:cNvPr>
          <p:cNvSpPr txBox="1">
            <a:spLocks noChangeArrowheads="1"/>
          </p:cNvSpPr>
          <p:nvPr userDrawn="1"/>
        </p:nvSpPr>
        <p:spPr bwMode="auto">
          <a:xfrm rot="10800000">
            <a:off x="47625" y="1916113"/>
            <a:ext cx="1047750" cy="494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fontAlgn="base">
              <a:spcBef>
                <a:spcPct val="50000"/>
              </a:spcBef>
              <a:spcAft>
                <a:spcPct val="0"/>
              </a:spcAft>
              <a:defRPr/>
            </a:pPr>
            <a:r>
              <a:rPr lang="de-DE" altLang="de-DE" sz="2800" dirty="0">
                <a:solidFill>
                  <a:srgbClr val="0066CC"/>
                </a:solidFill>
              </a:rPr>
              <a:t>www.equestrian-educational-network.eu</a:t>
            </a:r>
          </a:p>
        </p:txBody>
      </p:sp>
      <p:sp>
        <p:nvSpPr>
          <p:cNvPr id="1029" name="Line 10"/>
          <p:cNvSpPr>
            <a:spLocks noChangeShapeType="1"/>
          </p:cNvSpPr>
          <p:nvPr userDrawn="1"/>
        </p:nvSpPr>
        <p:spPr bwMode="auto">
          <a:xfrm>
            <a:off x="1258888" y="23813"/>
            <a:ext cx="0" cy="6858000"/>
          </a:xfrm>
          <a:prstGeom prst="line">
            <a:avLst/>
          </a:prstGeom>
          <a:noFill/>
          <a:ln w="50800">
            <a:solidFill>
              <a:srgbClr val="0066CC"/>
            </a:solidFill>
            <a:round/>
            <a:headEnd/>
            <a:tailEnd/>
          </a:ln>
          <a:effectLst/>
        </p:spPr>
        <p:txBody>
          <a:bodyPr/>
          <a:lstStyle/>
          <a:p>
            <a:pPr eaLnBrk="0" fontAlgn="base" hangingPunct="0">
              <a:spcBef>
                <a:spcPct val="0"/>
              </a:spcBef>
              <a:spcAft>
                <a:spcPct val="0"/>
              </a:spcAft>
            </a:pPr>
            <a:endParaRPr lang="pt-PT" sz="2400" b="1">
              <a:solidFill>
                <a:srgbClr val="000000"/>
              </a:solidFill>
            </a:endParaRPr>
          </a:p>
        </p:txBody>
      </p:sp>
      <p:pic>
        <p:nvPicPr>
          <p:cNvPr id="1030" name="Grafik 1"/>
          <p:cNvPicPr>
            <a:picLocks noChangeAspect="1"/>
          </p:cNvPicPr>
          <p:nvPr userDrawn="1"/>
        </p:nvPicPr>
        <p:blipFill>
          <a:blip r:embed="rId4" cstate="print"/>
          <a:srcRect/>
          <a:stretch>
            <a:fillRect/>
          </a:stretch>
        </p:blipFill>
        <p:spPr bwMode="auto">
          <a:xfrm>
            <a:off x="7548563" y="0"/>
            <a:ext cx="1595437" cy="1103313"/>
          </a:xfrm>
          <a:prstGeom prst="rect">
            <a:avLst/>
          </a:prstGeom>
          <a:noFill/>
          <a:ln w="9525">
            <a:noFill/>
            <a:miter lim="800000"/>
            <a:headEnd/>
            <a:tailEnd/>
          </a:ln>
        </p:spPr>
      </p:pic>
      <p:pic>
        <p:nvPicPr>
          <p:cNvPr id="1031" name="Bildobjekt 7"/>
          <p:cNvPicPr>
            <a:picLocks noChangeAspect="1" noChangeArrowheads="1"/>
          </p:cNvPicPr>
          <p:nvPr userDrawn="1"/>
        </p:nvPicPr>
        <p:blipFill>
          <a:blip r:embed="rId5" cstate="print"/>
          <a:srcRect/>
          <a:stretch>
            <a:fillRect/>
          </a:stretch>
        </p:blipFill>
        <p:spPr bwMode="auto">
          <a:xfrm>
            <a:off x="6084888" y="5967413"/>
            <a:ext cx="3059112" cy="873125"/>
          </a:xfrm>
          <a:prstGeom prst="rect">
            <a:avLst/>
          </a:prstGeom>
          <a:noFill/>
          <a:ln w="9525">
            <a:noFill/>
            <a:miter lim="800000"/>
            <a:headEnd/>
            <a:tailEnd/>
          </a:ln>
        </p:spPr>
      </p:pic>
      <p:pic>
        <p:nvPicPr>
          <p:cNvPr id="1032" name="Bildobjekt 2"/>
          <p:cNvPicPr>
            <a:picLocks noChangeAspect="1" noChangeArrowheads="1"/>
          </p:cNvPicPr>
          <p:nvPr userDrawn="1"/>
        </p:nvPicPr>
        <p:blipFill>
          <a:blip r:embed="rId6" cstate="print"/>
          <a:srcRect t="7948" r="525" b="8582"/>
          <a:stretch>
            <a:fillRect/>
          </a:stretch>
        </p:blipFill>
        <p:spPr bwMode="auto">
          <a:xfrm>
            <a:off x="2495550" y="12700"/>
            <a:ext cx="4152900" cy="1228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7"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hyperlink" Target="http://www.portaldasfinancas.gov.pt/at/html/index.html"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hyperlink" Target="http://www.w3c.org/XML/Schema" TargetMode="Externa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creativecommons.org/licenses/by-sa/4.0/" TargetMode="External"/><Relationship Id="rId1" Type="http://schemas.openxmlformats.org/officeDocument/2006/relationships/slideLayout" Target="../slideLayouts/slideLayout1.xml"/><Relationship Id="rId4" Type="http://schemas.openxmlformats.org/officeDocument/2006/relationships/image" Target="cid:image002.png@01D6537A.5E2A630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ruta 2"/>
          <p:cNvSpPr txBox="1">
            <a:spLocks noChangeArrowheads="1"/>
          </p:cNvSpPr>
          <p:nvPr/>
        </p:nvSpPr>
        <p:spPr bwMode="auto">
          <a:xfrm>
            <a:off x="3315454" y="4495800"/>
            <a:ext cx="3094116" cy="461665"/>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sv-SE" altLang="sv-SE" sz="2400" b="1" dirty="0">
                <a:solidFill>
                  <a:srgbClr val="000000"/>
                </a:solidFill>
              </a:rPr>
              <a:t>Laws and Regulations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800" y="274638"/>
            <a:ext cx="7620000" cy="1143000"/>
          </a:xfrm>
        </p:spPr>
        <p:txBody>
          <a:bodyPr>
            <a:normAutofit fontScale="90000"/>
          </a:bodyPr>
          <a:lstStyle/>
          <a:p>
            <a:r>
              <a:rPr lang="pt-PT" b="1" dirty="0" err="1"/>
              <a:t>European</a:t>
            </a:r>
            <a:r>
              <a:rPr lang="pt-PT" b="1" dirty="0"/>
              <a:t> </a:t>
            </a:r>
            <a:r>
              <a:rPr lang="pt-PT" b="1" dirty="0" err="1"/>
              <a:t>Qualifications</a:t>
            </a:r>
            <a:r>
              <a:rPr lang="pt-PT" b="1" dirty="0"/>
              <a:t> Framework (EQF) </a:t>
            </a:r>
          </a:p>
        </p:txBody>
      </p:sp>
      <p:pic>
        <p:nvPicPr>
          <p:cNvPr id="5" name="Kuva 1" descr="LOGO.gif"/>
          <p:cNvPicPr>
            <a:picLocks noGrp="1" noChangeAspect="1" noChangeArrowheads="1"/>
          </p:cNvPicPr>
          <p:nvPr>
            <p:ph idx="1"/>
          </p:nvPr>
        </p:nvPicPr>
        <p:blipFill>
          <a:blip r:embed="rId2" cstate="print"/>
          <a:srcRect/>
          <a:stretch>
            <a:fillRect/>
          </a:stretch>
        </p:blipFill>
        <p:spPr bwMode="auto">
          <a:xfrm>
            <a:off x="228600" y="228600"/>
            <a:ext cx="889000" cy="666750"/>
          </a:xfrm>
          <a:prstGeom prst="rect">
            <a:avLst/>
          </a:prstGeom>
          <a:noFill/>
          <a:ln w="9525">
            <a:noFill/>
            <a:miter lim="800000"/>
            <a:headEnd/>
            <a:tailEnd/>
          </a:ln>
        </p:spPr>
      </p:pic>
      <p:sp>
        <p:nvSpPr>
          <p:cNvPr id="2049" name="Rectangle 1"/>
          <p:cNvSpPr>
            <a:spLocks noChangeArrowheads="1"/>
          </p:cNvSpPr>
          <p:nvPr/>
        </p:nvSpPr>
        <p:spPr bwMode="auto">
          <a:xfrm>
            <a:off x="914400" y="2001799"/>
            <a:ext cx="71628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spcAft>
                <a:spcPts val="1200"/>
              </a:spcAft>
            </a:pPr>
            <a:r>
              <a:rPr lang="pt-PT" sz="3600" dirty="0">
                <a:latin typeface="Arial" pitchFamily="34" charset="0"/>
                <a:cs typeface="Arial" pitchFamily="34" charset="0"/>
              </a:rPr>
              <a:t>To </a:t>
            </a:r>
            <a:r>
              <a:rPr lang="pt-PT" sz="3600" dirty="0" err="1">
                <a:latin typeface="Arial" pitchFamily="34" charset="0"/>
                <a:cs typeface="Arial" pitchFamily="34" charset="0"/>
              </a:rPr>
              <a:t>be</a:t>
            </a:r>
            <a:r>
              <a:rPr lang="pt-PT" sz="3600" dirty="0">
                <a:latin typeface="Arial" pitchFamily="34" charset="0"/>
                <a:cs typeface="Arial" pitchFamily="34" charset="0"/>
              </a:rPr>
              <a:t> </a:t>
            </a:r>
            <a:r>
              <a:rPr lang="pt-PT" sz="3600" dirty="0" err="1">
                <a:latin typeface="Arial" pitchFamily="34" charset="0"/>
                <a:cs typeface="Arial" pitchFamily="34" charset="0"/>
              </a:rPr>
              <a:t>able</a:t>
            </a:r>
            <a:r>
              <a:rPr lang="pt-PT" sz="3600" dirty="0">
                <a:latin typeface="Arial" pitchFamily="34" charset="0"/>
                <a:cs typeface="Arial" pitchFamily="34" charset="0"/>
              </a:rPr>
              <a:t> to use </a:t>
            </a:r>
            <a:r>
              <a:rPr lang="pt-PT" sz="3600" dirty="0" err="1">
                <a:latin typeface="Arial" pitchFamily="34" charset="0"/>
                <a:cs typeface="Arial" pitchFamily="34" charset="0"/>
              </a:rPr>
              <a:t>the</a:t>
            </a:r>
            <a:r>
              <a:rPr lang="pt-PT" sz="3600" dirty="0">
                <a:latin typeface="Arial" pitchFamily="34" charset="0"/>
                <a:cs typeface="Arial" pitchFamily="34" charset="0"/>
              </a:rPr>
              <a:t> EQF to </a:t>
            </a:r>
            <a:r>
              <a:rPr lang="pt-PT" sz="3600" dirty="0" err="1">
                <a:latin typeface="Arial" pitchFamily="34" charset="0"/>
                <a:cs typeface="Arial" pitchFamily="34" charset="0"/>
              </a:rPr>
              <a:t>better</a:t>
            </a:r>
            <a:r>
              <a:rPr lang="pt-PT" sz="3600" dirty="0">
                <a:latin typeface="Arial" pitchFamily="34" charset="0"/>
                <a:cs typeface="Arial" pitchFamily="34" charset="0"/>
              </a:rPr>
              <a:t> </a:t>
            </a:r>
            <a:r>
              <a:rPr lang="pt-PT" sz="3600" dirty="0" err="1">
                <a:latin typeface="Arial" pitchFamily="34" charset="0"/>
                <a:cs typeface="Arial" pitchFamily="34" charset="0"/>
              </a:rPr>
              <a:t>understand</a:t>
            </a:r>
            <a:r>
              <a:rPr lang="pt-PT" sz="3600" dirty="0">
                <a:latin typeface="Arial" pitchFamily="34" charset="0"/>
                <a:cs typeface="Arial" pitchFamily="34" charset="0"/>
              </a:rPr>
              <a:t> </a:t>
            </a:r>
            <a:r>
              <a:rPr lang="pt-PT" sz="3600" dirty="0" err="1">
                <a:latin typeface="Arial" pitchFamily="34" charset="0"/>
                <a:cs typeface="Arial" pitchFamily="34" charset="0"/>
              </a:rPr>
              <a:t>and</a:t>
            </a:r>
            <a:r>
              <a:rPr lang="pt-PT" sz="3600" dirty="0">
                <a:latin typeface="Arial" pitchFamily="34" charset="0"/>
                <a:cs typeface="Arial" pitchFamily="34" charset="0"/>
              </a:rPr>
              <a:t> compare </a:t>
            </a:r>
            <a:r>
              <a:rPr lang="pt-PT" sz="3600" dirty="0" err="1">
                <a:latin typeface="Arial" pitchFamily="34" charset="0"/>
                <a:cs typeface="Arial" pitchFamily="34" charset="0"/>
              </a:rPr>
              <a:t>the</a:t>
            </a:r>
            <a:r>
              <a:rPr lang="pt-PT" sz="3600" dirty="0">
                <a:latin typeface="Arial" pitchFamily="34" charset="0"/>
                <a:cs typeface="Arial" pitchFamily="34" charset="0"/>
              </a:rPr>
              <a:t> </a:t>
            </a:r>
            <a:r>
              <a:rPr lang="pt-PT" sz="3600" dirty="0" err="1">
                <a:latin typeface="Arial" pitchFamily="34" charset="0"/>
                <a:cs typeface="Arial" pitchFamily="34" charset="0"/>
              </a:rPr>
              <a:t>qualifications</a:t>
            </a:r>
            <a:r>
              <a:rPr lang="pt-PT" sz="3600" dirty="0">
                <a:latin typeface="Arial" pitchFamily="34" charset="0"/>
                <a:cs typeface="Arial" pitchFamily="34" charset="0"/>
              </a:rPr>
              <a:t> </a:t>
            </a:r>
            <a:r>
              <a:rPr lang="pt-PT" sz="3600" dirty="0" err="1">
                <a:latin typeface="Arial" pitchFamily="34" charset="0"/>
                <a:cs typeface="Arial" pitchFamily="34" charset="0"/>
              </a:rPr>
              <a:t>levels</a:t>
            </a:r>
            <a:r>
              <a:rPr lang="pt-PT" sz="3600" dirty="0">
                <a:latin typeface="Arial" pitchFamily="34" charset="0"/>
                <a:cs typeface="Arial" pitchFamily="34" charset="0"/>
              </a:rPr>
              <a:t> </a:t>
            </a:r>
            <a:r>
              <a:rPr lang="pt-PT" sz="3600" dirty="0" err="1">
                <a:latin typeface="Arial" pitchFamily="34" charset="0"/>
                <a:cs typeface="Arial" pitchFamily="34" charset="0"/>
              </a:rPr>
              <a:t>of</a:t>
            </a:r>
            <a:r>
              <a:rPr lang="pt-PT" sz="3600" dirty="0">
                <a:latin typeface="Arial" pitchFamily="34" charset="0"/>
                <a:cs typeface="Arial" pitchFamily="34" charset="0"/>
              </a:rPr>
              <a:t> </a:t>
            </a:r>
            <a:r>
              <a:rPr lang="pt-PT" sz="3600" dirty="0" err="1">
                <a:latin typeface="Arial" pitchFamily="34" charset="0"/>
                <a:cs typeface="Arial" pitchFamily="34" charset="0"/>
              </a:rPr>
              <a:t>different</a:t>
            </a:r>
            <a:r>
              <a:rPr lang="pt-PT" sz="3600" dirty="0">
                <a:latin typeface="Arial" pitchFamily="34" charset="0"/>
                <a:cs typeface="Arial" pitchFamily="34" charset="0"/>
              </a:rPr>
              <a:t> countries </a:t>
            </a:r>
            <a:r>
              <a:rPr lang="pt-PT" sz="3600" dirty="0" err="1">
                <a:latin typeface="Arial" pitchFamily="34" charset="0"/>
                <a:cs typeface="Arial" pitchFamily="34" charset="0"/>
              </a:rPr>
              <a:t>and</a:t>
            </a:r>
            <a:r>
              <a:rPr lang="pt-PT" sz="3600" dirty="0">
                <a:latin typeface="Arial" pitchFamily="34" charset="0"/>
                <a:cs typeface="Arial" pitchFamily="34" charset="0"/>
              </a:rPr>
              <a:t> </a:t>
            </a:r>
            <a:r>
              <a:rPr lang="pt-PT" sz="3600" dirty="0" err="1">
                <a:latin typeface="Arial" pitchFamily="34" charset="0"/>
                <a:cs typeface="Arial" pitchFamily="34" charset="0"/>
              </a:rPr>
              <a:t>different</a:t>
            </a:r>
            <a:r>
              <a:rPr lang="pt-PT" sz="3600" dirty="0">
                <a:latin typeface="Arial" pitchFamily="34" charset="0"/>
                <a:cs typeface="Arial" pitchFamily="34" charset="0"/>
              </a:rPr>
              <a:t> </a:t>
            </a:r>
            <a:r>
              <a:rPr lang="pt-PT" sz="3600" dirty="0" err="1">
                <a:latin typeface="Arial" pitchFamily="34" charset="0"/>
                <a:cs typeface="Arial" pitchFamily="34" charset="0"/>
              </a:rPr>
              <a:t>education</a:t>
            </a:r>
            <a:r>
              <a:rPr lang="pt-PT" sz="3600" dirty="0">
                <a:latin typeface="Arial" pitchFamily="34" charset="0"/>
                <a:cs typeface="Arial" pitchFamily="34" charset="0"/>
              </a:rPr>
              <a:t> </a:t>
            </a:r>
            <a:r>
              <a:rPr lang="pt-PT" sz="3600" dirty="0" err="1">
                <a:latin typeface="Arial" pitchFamily="34" charset="0"/>
                <a:cs typeface="Arial" pitchFamily="34" charset="0"/>
              </a:rPr>
              <a:t>and</a:t>
            </a:r>
            <a:r>
              <a:rPr lang="pt-PT" sz="3600" dirty="0">
                <a:latin typeface="Arial" pitchFamily="34" charset="0"/>
                <a:cs typeface="Arial" pitchFamily="34" charset="0"/>
              </a:rPr>
              <a:t> training </a:t>
            </a:r>
            <a:r>
              <a:rPr lang="pt-PT" sz="3600" dirty="0" err="1">
                <a:latin typeface="Arial" pitchFamily="34" charset="0"/>
                <a:cs typeface="Arial" pitchFamily="34" charset="0"/>
              </a:rPr>
              <a:t>systems</a:t>
            </a:r>
            <a:r>
              <a:rPr lang="pt-PT" sz="3600" dirty="0">
                <a:latin typeface="Arial" pitchFamily="34" charset="0"/>
                <a:cs typeface="Arial" pitchFamily="34" charset="0"/>
              </a:rPr>
              <a:t>. </a:t>
            </a:r>
          </a:p>
        </p:txBody>
      </p:sp>
      <p:pic>
        <p:nvPicPr>
          <p:cNvPr id="7" name="Bildobjekt 8"/>
          <p:cNvPicPr>
            <a:picLocks noChangeAspect="1" noChangeArrowheads="1"/>
          </p:cNvPicPr>
          <p:nvPr/>
        </p:nvPicPr>
        <p:blipFill>
          <a:blip r:embed="rId3" cstate="print"/>
          <a:srcRect/>
          <a:stretch>
            <a:fillRect/>
          </a:stretch>
        </p:blipFill>
        <p:spPr bwMode="auto">
          <a:xfrm>
            <a:off x="6084888" y="5967413"/>
            <a:ext cx="3059112" cy="8731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800" y="274638"/>
            <a:ext cx="7620000" cy="1143000"/>
          </a:xfrm>
        </p:spPr>
        <p:txBody>
          <a:bodyPr>
            <a:normAutofit fontScale="90000"/>
          </a:bodyPr>
          <a:lstStyle/>
          <a:p>
            <a:r>
              <a:rPr lang="pt-PT" b="1" dirty="0" err="1"/>
              <a:t>European</a:t>
            </a:r>
            <a:r>
              <a:rPr lang="pt-PT" b="1" dirty="0"/>
              <a:t> </a:t>
            </a:r>
            <a:r>
              <a:rPr lang="pt-PT" b="1" dirty="0" err="1"/>
              <a:t>Qualifications</a:t>
            </a:r>
            <a:r>
              <a:rPr lang="pt-PT" b="1" dirty="0"/>
              <a:t> Framework (EQF) </a:t>
            </a:r>
          </a:p>
        </p:txBody>
      </p:sp>
      <p:pic>
        <p:nvPicPr>
          <p:cNvPr id="5" name="Kuva 1" descr="LOGO.gif"/>
          <p:cNvPicPr>
            <a:picLocks noGrp="1" noChangeAspect="1" noChangeArrowheads="1"/>
          </p:cNvPicPr>
          <p:nvPr>
            <p:ph idx="1"/>
          </p:nvPr>
        </p:nvPicPr>
        <p:blipFill>
          <a:blip r:embed="rId2" cstate="print"/>
          <a:srcRect/>
          <a:stretch>
            <a:fillRect/>
          </a:stretch>
        </p:blipFill>
        <p:spPr bwMode="auto">
          <a:xfrm>
            <a:off x="152400" y="228600"/>
            <a:ext cx="889000" cy="666750"/>
          </a:xfrm>
          <a:prstGeom prst="rect">
            <a:avLst/>
          </a:prstGeom>
          <a:noFill/>
          <a:ln w="9525">
            <a:noFill/>
            <a:miter lim="800000"/>
            <a:headEnd/>
            <a:tailEnd/>
          </a:ln>
        </p:spPr>
      </p:pic>
      <p:sp>
        <p:nvSpPr>
          <p:cNvPr id="2049" name="Rectangle 1"/>
          <p:cNvSpPr>
            <a:spLocks noChangeArrowheads="1"/>
          </p:cNvSpPr>
          <p:nvPr/>
        </p:nvSpPr>
        <p:spPr bwMode="auto">
          <a:xfrm>
            <a:off x="914400" y="1412930"/>
            <a:ext cx="7162800" cy="19082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spcAft>
                <a:spcPts val="1200"/>
              </a:spcAft>
            </a:pPr>
            <a:r>
              <a:rPr lang="en-US" sz="2400" dirty="0">
                <a:latin typeface="Arial" pitchFamily="34" charset="0"/>
                <a:cs typeface="Arial" pitchFamily="34" charset="0"/>
              </a:rPr>
              <a:t>So, all Member States should have their own National Qualifications Framework (NQF) based on learning outcomes</a:t>
            </a:r>
            <a:r>
              <a:rPr lang="pt-PT" sz="2400" dirty="0">
                <a:latin typeface="Arial" pitchFamily="34" charset="0"/>
                <a:cs typeface="Arial" pitchFamily="34" charset="0"/>
              </a:rPr>
              <a:t>.</a:t>
            </a:r>
          </a:p>
          <a:p>
            <a:pPr lvl="0">
              <a:spcAft>
                <a:spcPts val="1200"/>
              </a:spcAft>
            </a:pPr>
            <a:r>
              <a:rPr lang="pt-PT" sz="3600" dirty="0">
                <a:latin typeface="Arial" pitchFamily="34" charset="0"/>
                <a:cs typeface="Arial" pitchFamily="34" charset="0"/>
              </a:rPr>
              <a:t> </a:t>
            </a:r>
          </a:p>
        </p:txBody>
      </p:sp>
      <p:sp>
        <p:nvSpPr>
          <p:cNvPr id="7" name="Rectângulo 6"/>
          <p:cNvSpPr/>
          <p:nvPr/>
        </p:nvSpPr>
        <p:spPr>
          <a:xfrm>
            <a:off x="990600" y="2819400"/>
            <a:ext cx="7086600" cy="1200329"/>
          </a:xfrm>
          <a:prstGeom prst="rect">
            <a:avLst/>
          </a:prstGeom>
        </p:spPr>
        <p:txBody>
          <a:bodyPr wrap="square">
            <a:spAutoFit/>
          </a:bodyPr>
          <a:lstStyle/>
          <a:p>
            <a:pPr algn="just"/>
            <a:r>
              <a:rPr lang="en-US" sz="2400" dirty="0">
                <a:latin typeface="Arial" pitchFamily="34" charset="0"/>
                <a:cs typeface="Arial" pitchFamily="34" charset="0"/>
              </a:rPr>
              <a:t>Once the EQF is fully implemented, a German person's certificate will bear a reference to an EQF reference level.</a:t>
            </a:r>
            <a:endParaRPr lang="pt-PT" sz="2400" dirty="0">
              <a:latin typeface="Arial" pitchFamily="34" charset="0"/>
              <a:cs typeface="Arial" pitchFamily="34" charset="0"/>
            </a:endParaRPr>
          </a:p>
        </p:txBody>
      </p:sp>
      <p:sp>
        <p:nvSpPr>
          <p:cNvPr id="8" name="Rectângulo 7"/>
          <p:cNvSpPr/>
          <p:nvPr/>
        </p:nvSpPr>
        <p:spPr>
          <a:xfrm>
            <a:off x="990600" y="4114800"/>
            <a:ext cx="7086600" cy="1569660"/>
          </a:xfrm>
          <a:prstGeom prst="rect">
            <a:avLst/>
          </a:prstGeom>
        </p:spPr>
        <p:txBody>
          <a:bodyPr wrap="square">
            <a:spAutoFit/>
          </a:bodyPr>
          <a:lstStyle/>
          <a:p>
            <a:pPr algn="just"/>
            <a:r>
              <a:rPr lang="en-US" sz="2400" dirty="0">
                <a:latin typeface="Arial" pitchFamily="34" charset="0"/>
                <a:cs typeface="Arial" pitchFamily="34" charset="0"/>
              </a:rPr>
              <a:t>That means that a Portuguese enterprise can use the EQF reference to get a better idea of how the German qualification compares to Portuguese qualifications.</a:t>
            </a:r>
            <a:endParaRPr lang="pt-PT" sz="2400" dirty="0">
              <a:latin typeface="Arial" pitchFamily="34" charset="0"/>
              <a:cs typeface="Arial" pitchFamily="34" charset="0"/>
            </a:endParaRPr>
          </a:p>
        </p:txBody>
      </p:sp>
      <p:pic>
        <p:nvPicPr>
          <p:cNvPr id="9" name="Bildobjekt 8"/>
          <p:cNvPicPr>
            <a:picLocks noChangeAspect="1" noChangeArrowheads="1"/>
          </p:cNvPicPr>
          <p:nvPr/>
        </p:nvPicPr>
        <p:blipFill>
          <a:blip r:embed="rId3" cstate="print"/>
          <a:srcRect/>
          <a:stretch>
            <a:fillRect/>
          </a:stretch>
        </p:blipFill>
        <p:spPr bwMode="auto">
          <a:xfrm>
            <a:off x="6084888" y="5967413"/>
            <a:ext cx="3059112" cy="8731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800" y="274638"/>
            <a:ext cx="7620000" cy="1143000"/>
          </a:xfrm>
        </p:spPr>
        <p:txBody>
          <a:bodyPr>
            <a:normAutofit fontScale="90000"/>
          </a:bodyPr>
          <a:lstStyle/>
          <a:p>
            <a:r>
              <a:rPr lang="pt-PT" b="1" dirty="0" err="1"/>
              <a:t>European</a:t>
            </a:r>
            <a:r>
              <a:rPr lang="pt-PT" b="1" dirty="0"/>
              <a:t> </a:t>
            </a:r>
            <a:r>
              <a:rPr lang="pt-PT" b="1" dirty="0" err="1"/>
              <a:t>Qualifications</a:t>
            </a:r>
            <a:r>
              <a:rPr lang="pt-PT" b="1" dirty="0"/>
              <a:t> Framework (EQF) </a:t>
            </a:r>
          </a:p>
        </p:txBody>
      </p:sp>
      <p:pic>
        <p:nvPicPr>
          <p:cNvPr id="5" name="Kuva 1" descr="LOGO.gif"/>
          <p:cNvPicPr>
            <a:picLocks noGrp="1" noChangeAspect="1" noChangeArrowheads="1"/>
          </p:cNvPicPr>
          <p:nvPr>
            <p:ph idx="1"/>
          </p:nvPr>
        </p:nvPicPr>
        <p:blipFill>
          <a:blip r:embed="rId2" cstate="print"/>
          <a:srcRect/>
          <a:stretch>
            <a:fillRect/>
          </a:stretch>
        </p:blipFill>
        <p:spPr bwMode="auto">
          <a:xfrm>
            <a:off x="152400" y="228600"/>
            <a:ext cx="889000" cy="666750"/>
          </a:xfrm>
          <a:prstGeom prst="rect">
            <a:avLst/>
          </a:prstGeom>
          <a:noFill/>
          <a:ln w="9525">
            <a:noFill/>
            <a:miter lim="800000"/>
            <a:headEnd/>
            <a:tailEnd/>
          </a:ln>
        </p:spPr>
      </p:pic>
      <p:sp>
        <p:nvSpPr>
          <p:cNvPr id="2049" name="Rectangle 1"/>
          <p:cNvSpPr>
            <a:spLocks noChangeArrowheads="1"/>
          </p:cNvSpPr>
          <p:nvPr/>
        </p:nvSpPr>
        <p:spPr bwMode="auto">
          <a:xfrm>
            <a:off x="914400" y="1699737"/>
            <a:ext cx="7162800"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3200" b="1" dirty="0">
                <a:latin typeface="Arial" pitchFamily="34" charset="0"/>
                <a:cs typeface="Arial" pitchFamily="34" charset="0"/>
              </a:rPr>
              <a:t>Do you know what is your level of qualification in your country? </a:t>
            </a:r>
          </a:p>
          <a:p>
            <a:endParaRPr lang="en-US" sz="3200" b="1" dirty="0">
              <a:latin typeface="Arial" pitchFamily="34" charset="0"/>
              <a:cs typeface="Arial" pitchFamily="34" charset="0"/>
            </a:endParaRPr>
          </a:p>
          <a:p>
            <a:pPr algn="just"/>
            <a:r>
              <a:rPr lang="en-US" sz="3200" b="1" dirty="0">
                <a:latin typeface="Arial" pitchFamily="34" charset="0"/>
                <a:cs typeface="Arial" pitchFamily="34" charset="0"/>
              </a:rPr>
              <a:t>Can you compare it to the qualification level in the country you intend to work?</a:t>
            </a:r>
            <a:endParaRPr lang="pt-PT" sz="3200" dirty="0">
              <a:latin typeface="Arial" pitchFamily="34" charset="0"/>
              <a:cs typeface="Arial" pitchFamily="34" charset="0"/>
            </a:endParaRPr>
          </a:p>
          <a:p>
            <a:pPr lvl="0">
              <a:spcAft>
                <a:spcPts val="1200"/>
              </a:spcAft>
            </a:pPr>
            <a:r>
              <a:rPr lang="pt-PT" sz="3600" dirty="0">
                <a:latin typeface="Arial" pitchFamily="34" charset="0"/>
                <a:cs typeface="Arial" pitchFamily="34" charset="0"/>
              </a:rPr>
              <a:t> </a:t>
            </a:r>
          </a:p>
        </p:txBody>
      </p:sp>
      <p:pic>
        <p:nvPicPr>
          <p:cNvPr id="7" name="Bildobjekt 8"/>
          <p:cNvPicPr>
            <a:picLocks noChangeAspect="1" noChangeArrowheads="1"/>
          </p:cNvPicPr>
          <p:nvPr/>
        </p:nvPicPr>
        <p:blipFill>
          <a:blip r:embed="rId3" cstate="print"/>
          <a:srcRect/>
          <a:stretch>
            <a:fillRect/>
          </a:stretch>
        </p:blipFill>
        <p:spPr bwMode="auto">
          <a:xfrm>
            <a:off x="6084888" y="5967413"/>
            <a:ext cx="3059112" cy="8731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219200"/>
            <a:ext cx="8229600" cy="2133600"/>
          </a:xfrm>
        </p:spPr>
        <p:txBody>
          <a:bodyPr>
            <a:normAutofit/>
          </a:bodyPr>
          <a:lstStyle/>
          <a:p>
            <a:r>
              <a:rPr lang="pt-PT" b="1" dirty="0" err="1"/>
              <a:t>Riding</a:t>
            </a:r>
            <a:r>
              <a:rPr lang="pt-PT" b="1" dirty="0"/>
              <a:t> </a:t>
            </a:r>
            <a:r>
              <a:rPr lang="pt-PT" b="1" dirty="0" err="1"/>
              <a:t>Instructor</a:t>
            </a:r>
            <a:r>
              <a:rPr lang="pt-PT" b="1" dirty="0"/>
              <a:t> </a:t>
            </a:r>
            <a:r>
              <a:rPr lang="pt-PT" b="1" dirty="0" err="1"/>
              <a:t>Qualificacions</a:t>
            </a:r>
            <a:r>
              <a:rPr lang="pt-PT" b="1" dirty="0"/>
              <a:t> </a:t>
            </a:r>
            <a:r>
              <a:rPr lang="pt-PT" b="1" dirty="0" err="1"/>
              <a:t>and</a:t>
            </a:r>
            <a:r>
              <a:rPr lang="pt-PT" b="1" dirty="0"/>
              <a:t> </a:t>
            </a:r>
            <a:r>
              <a:rPr lang="pt-PT" b="1" dirty="0" err="1"/>
              <a:t>Certifications</a:t>
            </a:r>
            <a:endParaRPr lang="pt-PT" b="1" dirty="0"/>
          </a:p>
        </p:txBody>
      </p:sp>
      <p:pic>
        <p:nvPicPr>
          <p:cNvPr id="3" name="Kuva 1" descr="LOGO.gif"/>
          <p:cNvPicPr>
            <a:picLocks noChangeAspect="1" noChangeArrowheads="1"/>
          </p:cNvPicPr>
          <p:nvPr/>
        </p:nvPicPr>
        <p:blipFill>
          <a:blip r:embed="rId2" cstate="print"/>
          <a:srcRect/>
          <a:stretch>
            <a:fillRect/>
          </a:stretch>
        </p:blipFill>
        <p:spPr bwMode="auto">
          <a:xfrm>
            <a:off x="152400" y="228600"/>
            <a:ext cx="889000" cy="666750"/>
          </a:xfrm>
          <a:prstGeom prst="rect">
            <a:avLst/>
          </a:prstGeom>
          <a:noFill/>
          <a:ln w="9525">
            <a:noFill/>
            <a:miter lim="800000"/>
            <a:headEnd/>
            <a:tailEnd/>
          </a:ln>
        </p:spPr>
      </p:pic>
      <p:pic>
        <p:nvPicPr>
          <p:cNvPr id="4" name="Bildobjekt 8"/>
          <p:cNvPicPr>
            <a:picLocks noChangeAspect="1" noChangeArrowheads="1"/>
          </p:cNvPicPr>
          <p:nvPr/>
        </p:nvPicPr>
        <p:blipFill>
          <a:blip r:embed="rId3" cstate="print"/>
          <a:srcRect/>
          <a:stretch>
            <a:fillRect/>
          </a:stretch>
        </p:blipFill>
        <p:spPr bwMode="auto">
          <a:xfrm>
            <a:off x="6084888" y="5967413"/>
            <a:ext cx="3059112" cy="8731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274638"/>
            <a:ext cx="7620000" cy="1143000"/>
          </a:xfrm>
        </p:spPr>
        <p:txBody>
          <a:bodyPr>
            <a:normAutofit fontScale="90000"/>
          </a:bodyPr>
          <a:lstStyle/>
          <a:p>
            <a:r>
              <a:rPr lang="pt-PT" b="1" dirty="0" err="1"/>
              <a:t>International</a:t>
            </a:r>
            <a:r>
              <a:rPr lang="pt-PT" b="1" dirty="0"/>
              <a:t> </a:t>
            </a:r>
            <a:r>
              <a:rPr lang="pt-PT" b="1" dirty="0" err="1"/>
              <a:t>Equestrian</a:t>
            </a:r>
            <a:r>
              <a:rPr lang="pt-PT" b="1" dirty="0"/>
              <a:t> </a:t>
            </a:r>
            <a:r>
              <a:rPr lang="pt-PT" b="1" dirty="0" err="1"/>
              <a:t>Federation</a:t>
            </a:r>
            <a:endParaRPr lang="pt-PT" b="1" dirty="0"/>
          </a:p>
        </p:txBody>
      </p:sp>
      <p:pic>
        <p:nvPicPr>
          <p:cNvPr id="3" name="Picture 2"/>
          <p:cNvPicPr>
            <a:picLocks noChangeAspect="1" noChangeArrowheads="1"/>
          </p:cNvPicPr>
          <p:nvPr/>
        </p:nvPicPr>
        <p:blipFill>
          <a:blip r:embed="rId2" cstate="print"/>
          <a:srcRect/>
          <a:stretch>
            <a:fillRect/>
          </a:stretch>
        </p:blipFill>
        <p:spPr bwMode="auto">
          <a:xfrm>
            <a:off x="2514600" y="2819400"/>
            <a:ext cx="3732827" cy="13716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b="1" dirty="0" err="1"/>
              <a:t>Qualifications</a:t>
            </a:r>
            <a:r>
              <a:rPr lang="pt-PT" b="1" dirty="0"/>
              <a:t> / </a:t>
            </a:r>
            <a:r>
              <a:rPr lang="pt-PT" b="1" dirty="0" err="1"/>
              <a:t>Certifications</a:t>
            </a:r>
            <a:r>
              <a:rPr lang="pt-PT" b="1" dirty="0"/>
              <a:t> </a:t>
            </a:r>
            <a:r>
              <a:rPr lang="pt-PT" b="1" dirty="0" err="1"/>
              <a:t>on</a:t>
            </a:r>
            <a:r>
              <a:rPr lang="pt-PT" b="1" dirty="0"/>
              <a:t> </a:t>
            </a:r>
            <a:r>
              <a:rPr lang="pt-PT" b="1" dirty="0" err="1"/>
              <a:t>Equitation</a:t>
            </a:r>
            <a:endParaRPr lang="pt-PT" b="1" dirty="0"/>
          </a:p>
        </p:txBody>
      </p:sp>
      <p:sp>
        <p:nvSpPr>
          <p:cNvPr id="2049" name="Rectangle 1"/>
          <p:cNvSpPr>
            <a:spLocks noChangeArrowheads="1"/>
          </p:cNvSpPr>
          <p:nvPr/>
        </p:nvSpPr>
        <p:spPr bwMode="auto">
          <a:xfrm>
            <a:off x="685800" y="4191000"/>
            <a:ext cx="71628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spcAft>
                <a:spcPts val="1200"/>
              </a:spcAft>
            </a:pPr>
            <a:r>
              <a:rPr lang="en-US" sz="2800" dirty="0">
                <a:solidFill>
                  <a:srgbClr val="002060"/>
                </a:solidFill>
                <a:latin typeface="Arial" pitchFamily="34" charset="0"/>
                <a:cs typeface="Arial" pitchFamily="34" charset="0"/>
              </a:rPr>
              <a:t>Is an attempt to fill that void and to establish a current, shared coaching reference point covering the areas:</a:t>
            </a:r>
            <a:endParaRPr lang="pt-PT" sz="2800" dirty="0">
              <a:solidFill>
                <a:srgbClr val="002060"/>
              </a:solidFill>
              <a:latin typeface="Arial" pitchFamily="34" charset="0"/>
              <a:cs typeface="Arial" pitchFamily="34" charset="0"/>
            </a:endParaRPr>
          </a:p>
        </p:txBody>
      </p:sp>
      <p:sp>
        <p:nvSpPr>
          <p:cNvPr id="1025" name="Rectangle 1"/>
          <p:cNvSpPr>
            <a:spLocks noChangeArrowheads="1"/>
          </p:cNvSpPr>
          <p:nvPr/>
        </p:nvSpPr>
        <p:spPr bwMode="auto">
          <a:xfrm>
            <a:off x="609600" y="2514600"/>
            <a:ext cx="83058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3" algn="l" defTabSz="914400" rtl="0" eaLnBrk="1" fontAlgn="base" latinLnBrk="0" hangingPunct="1">
              <a:lnSpc>
                <a:spcPct val="100000"/>
              </a:lnSpc>
              <a:spcBef>
                <a:spcPct val="0"/>
              </a:spcBef>
              <a:spcAft>
                <a:spcPct val="0"/>
              </a:spcAft>
              <a:buClrTx/>
              <a:buSzTx/>
              <a:tabLst/>
            </a:pPr>
            <a:r>
              <a:rPr kumimoji="0" lang="en-GB" sz="3200" b="1" i="0" u="none" strike="noStrike" cap="none" normalizeH="0" baseline="0" dirty="0">
                <a:ln>
                  <a:noFill/>
                </a:ln>
                <a:solidFill>
                  <a:srgbClr val="002060"/>
                </a:solidFill>
                <a:effectLst/>
                <a:latin typeface="Arial" pitchFamily="34" charset="0"/>
                <a:ea typeface="Calibri" pitchFamily="34" charset="0"/>
                <a:cs typeface="Times New Roman" pitchFamily="18" charset="0"/>
              </a:rPr>
              <a:t>International Equestrian Federation – FEI</a:t>
            </a:r>
            <a:endParaRPr kumimoji="0" lang="en-GB" sz="3200" b="1" i="0" u="none" strike="noStrike" cap="none" normalizeH="0" baseline="0" dirty="0">
              <a:ln>
                <a:noFill/>
              </a:ln>
              <a:solidFill>
                <a:srgbClr val="002060"/>
              </a:solidFill>
              <a:effectLst/>
              <a:latin typeface="Arial" pitchFamily="34" charset="0"/>
              <a:cs typeface="Arial" pitchFamily="34" charset="0"/>
            </a:endParaRPr>
          </a:p>
        </p:txBody>
      </p:sp>
      <p:sp>
        <p:nvSpPr>
          <p:cNvPr id="8" name="Rectângulo 7"/>
          <p:cNvSpPr/>
          <p:nvPr/>
        </p:nvSpPr>
        <p:spPr>
          <a:xfrm>
            <a:off x="685800" y="3200400"/>
            <a:ext cx="6744154" cy="954107"/>
          </a:xfrm>
          <a:prstGeom prst="rect">
            <a:avLst/>
          </a:prstGeom>
        </p:spPr>
        <p:txBody>
          <a:bodyPr wrap="none">
            <a:spAutoFit/>
          </a:bodyPr>
          <a:lstStyle/>
          <a:p>
            <a:r>
              <a:rPr lang="en-US" sz="2800" dirty="0">
                <a:solidFill>
                  <a:srgbClr val="002060"/>
                </a:solidFill>
                <a:latin typeface="Arial" pitchFamily="34" charset="0"/>
                <a:cs typeface="Arial" pitchFamily="34" charset="0"/>
              </a:rPr>
              <a:t>International Sport Coaching Framework:</a:t>
            </a:r>
          </a:p>
          <a:p>
            <a:r>
              <a:rPr lang="en-US" sz="2800" dirty="0">
                <a:latin typeface="Arial" pitchFamily="34" charset="0"/>
                <a:cs typeface="Arial" pitchFamily="34" charset="0"/>
              </a:rPr>
              <a:t> </a:t>
            </a:r>
            <a:endParaRPr lang="pt-PT" sz="2800" dirty="0">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b="1" dirty="0" err="1"/>
              <a:t>Qualifications</a:t>
            </a:r>
            <a:r>
              <a:rPr lang="pt-PT" b="1" dirty="0"/>
              <a:t> / </a:t>
            </a:r>
            <a:r>
              <a:rPr lang="pt-PT" b="1" dirty="0" err="1"/>
              <a:t>Certifications</a:t>
            </a:r>
            <a:r>
              <a:rPr lang="pt-PT" b="1" dirty="0"/>
              <a:t> </a:t>
            </a:r>
            <a:r>
              <a:rPr lang="pt-PT" b="1" dirty="0" err="1"/>
              <a:t>on</a:t>
            </a:r>
            <a:r>
              <a:rPr lang="pt-PT" b="1" dirty="0"/>
              <a:t> </a:t>
            </a:r>
            <a:r>
              <a:rPr lang="pt-PT" b="1" dirty="0" err="1"/>
              <a:t>Equitation</a:t>
            </a:r>
            <a:endParaRPr lang="pt-PT" b="1" dirty="0"/>
          </a:p>
        </p:txBody>
      </p:sp>
      <p:sp>
        <p:nvSpPr>
          <p:cNvPr id="1025" name="Rectangle 1"/>
          <p:cNvSpPr>
            <a:spLocks noChangeArrowheads="1"/>
          </p:cNvSpPr>
          <p:nvPr/>
        </p:nvSpPr>
        <p:spPr bwMode="auto">
          <a:xfrm>
            <a:off x="533400" y="1798022"/>
            <a:ext cx="83058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3" algn="l" defTabSz="914400" rtl="0" eaLnBrk="1" fontAlgn="base" latinLnBrk="0" hangingPunct="1">
              <a:lnSpc>
                <a:spcPct val="100000"/>
              </a:lnSpc>
              <a:spcBef>
                <a:spcPct val="0"/>
              </a:spcBef>
              <a:spcAft>
                <a:spcPct val="0"/>
              </a:spcAft>
              <a:buClrTx/>
              <a:buSzTx/>
              <a:tabLst/>
            </a:pPr>
            <a:r>
              <a:rPr kumimoji="0" lang="en-GB" sz="3200" b="1" i="0" u="none" strike="noStrike" cap="none" normalizeH="0" baseline="0" dirty="0">
                <a:ln>
                  <a:noFill/>
                </a:ln>
                <a:solidFill>
                  <a:srgbClr val="002060"/>
                </a:solidFill>
                <a:effectLst/>
                <a:latin typeface="Arial" pitchFamily="34" charset="0"/>
                <a:ea typeface="Calibri" pitchFamily="34" charset="0"/>
                <a:cs typeface="Times New Roman" pitchFamily="18" charset="0"/>
              </a:rPr>
              <a:t>International Equestrian Federation – FEI</a:t>
            </a:r>
            <a:endParaRPr kumimoji="0" lang="en-GB" sz="3200" b="0" i="0" u="none" strike="noStrike" cap="none" normalizeH="0" baseline="0" dirty="0">
              <a:ln>
                <a:noFill/>
              </a:ln>
              <a:solidFill>
                <a:srgbClr val="002060"/>
              </a:solidFill>
              <a:effectLst/>
              <a:latin typeface="Arial" pitchFamily="34" charset="0"/>
              <a:cs typeface="Arial" pitchFamily="34" charset="0"/>
            </a:endParaRPr>
          </a:p>
        </p:txBody>
      </p:sp>
      <p:sp>
        <p:nvSpPr>
          <p:cNvPr id="8" name="Rectângulo 7"/>
          <p:cNvSpPr/>
          <p:nvPr/>
        </p:nvSpPr>
        <p:spPr>
          <a:xfrm>
            <a:off x="609600" y="2438400"/>
            <a:ext cx="6744154" cy="1384995"/>
          </a:xfrm>
          <a:prstGeom prst="rect">
            <a:avLst/>
          </a:prstGeom>
        </p:spPr>
        <p:txBody>
          <a:bodyPr wrap="none">
            <a:spAutoFit/>
          </a:bodyPr>
          <a:lstStyle/>
          <a:p>
            <a:r>
              <a:rPr lang="en-US" sz="2800" dirty="0">
                <a:solidFill>
                  <a:srgbClr val="002060"/>
                </a:solidFill>
                <a:latin typeface="Arial" pitchFamily="34" charset="0"/>
                <a:cs typeface="Arial" pitchFamily="34" charset="0"/>
              </a:rPr>
              <a:t>International Sport Coaching Framework:</a:t>
            </a:r>
          </a:p>
          <a:p>
            <a:endParaRPr lang="en-US" sz="2800" dirty="0">
              <a:solidFill>
                <a:schemeClr val="accent6">
                  <a:lumMod val="40000"/>
                  <a:lumOff val="60000"/>
                </a:schemeClr>
              </a:solidFill>
              <a:latin typeface="Arial" pitchFamily="34" charset="0"/>
              <a:cs typeface="Arial" pitchFamily="34" charset="0"/>
            </a:endParaRPr>
          </a:p>
          <a:p>
            <a:r>
              <a:rPr lang="en-US" sz="2800" dirty="0">
                <a:latin typeface="Arial" pitchFamily="34" charset="0"/>
                <a:cs typeface="Arial" pitchFamily="34" charset="0"/>
              </a:rPr>
              <a:t> </a:t>
            </a:r>
            <a:endParaRPr lang="pt-PT" sz="2800" dirty="0">
              <a:latin typeface="Arial" pitchFamily="34" charset="0"/>
              <a:cs typeface="Arial" pitchFamily="34" charset="0"/>
            </a:endParaRPr>
          </a:p>
        </p:txBody>
      </p:sp>
      <p:sp>
        <p:nvSpPr>
          <p:cNvPr id="27649" name="Rectangle 1"/>
          <p:cNvSpPr>
            <a:spLocks noChangeArrowheads="1"/>
          </p:cNvSpPr>
          <p:nvPr/>
        </p:nvSpPr>
        <p:spPr bwMode="auto">
          <a:xfrm>
            <a:off x="609600" y="3124200"/>
            <a:ext cx="7772400" cy="28315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2000" b="0" i="0" u="none" strike="noStrike" cap="none" normalizeH="0" baseline="0" dirty="0">
                <a:ln>
                  <a:noFill/>
                </a:ln>
                <a:solidFill>
                  <a:srgbClr val="002060"/>
                </a:solidFill>
                <a:effectLst/>
                <a:latin typeface="Arial" pitchFamily="34" charset="0"/>
                <a:ea typeface="Times New Roman" pitchFamily="18" charset="0"/>
                <a:cs typeface="Arial" pitchFamily="34" charset="0"/>
              </a:rPr>
              <a:t>Roles and responsibilities assumed by coaches and the tools they need in order to fulfill them.</a:t>
            </a:r>
            <a:endParaRPr kumimoji="0" lang="pt-PT" sz="2000" b="0" i="0"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2773363" algn="l"/>
              </a:tabLst>
            </a:pPr>
            <a:r>
              <a:rPr kumimoji="0" lang="en-US" sz="2000" b="0" i="0" u="none" strike="noStrike" cap="none" normalizeH="0" baseline="0" dirty="0">
                <a:ln>
                  <a:noFill/>
                </a:ln>
                <a:solidFill>
                  <a:srgbClr val="002060"/>
                </a:solidFill>
                <a:effectLst/>
                <a:latin typeface="Arial" pitchFamily="34" charset="0"/>
                <a:ea typeface="Times New Roman" pitchFamily="18" charset="0"/>
                <a:cs typeface="Arial" pitchFamily="34" charset="0"/>
              </a:rPr>
              <a:t>Coaching certification and the development of more relevant qualifications.</a:t>
            </a:r>
            <a:endParaRPr kumimoji="0" lang="pt-PT" sz="2000" b="0" i="0"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2000" b="0" i="0" u="none" strike="noStrike" cap="none" normalizeH="0" baseline="0" dirty="0">
                <a:ln>
                  <a:noFill/>
                </a:ln>
                <a:solidFill>
                  <a:srgbClr val="002060"/>
                </a:solidFill>
                <a:effectLst/>
                <a:latin typeface="Arial" pitchFamily="34" charset="0"/>
                <a:ea typeface="Times New Roman" pitchFamily="18" charset="0"/>
                <a:cs typeface="Arial" pitchFamily="34" charset="0"/>
              </a:rPr>
              <a:t>Developments in coaching that meet the needs of athletes and sporting </a:t>
            </a:r>
            <a:r>
              <a:rPr kumimoji="0" lang="en-US" sz="20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organisations</a:t>
            </a:r>
            <a:r>
              <a:rPr kumimoji="0" lang="en-US" sz="2000" b="0" i="0" u="none" strike="noStrike" cap="none" normalizeH="0" baseline="0" dirty="0">
                <a:ln>
                  <a:noFill/>
                </a:ln>
                <a:solidFill>
                  <a:srgbClr val="002060"/>
                </a:solidFill>
                <a:effectLst/>
                <a:latin typeface="Arial" pitchFamily="34" charset="0"/>
                <a:ea typeface="Times New Roman" pitchFamily="18" charset="0"/>
                <a:cs typeface="Arial" pitchFamily="34" charset="0"/>
              </a:rPr>
              <a:t>.</a:t>
            </a:r>
            <a:endParaRPr kumimoji="0" lang="pt-PT" sz="2000" b="0" i="0"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2000" b="0" i="0" u="none" strike="noStrike" cap="none" normalizeH="0" baseline="0" dirty="0">
                <a:ln>
                  <a:noFill/>
                </a:ln>
                <a:solidFill>
                  <a:srgbClr val="002060"/>
                </a:solidFill>
                <a:effectLst/>
                <a:latin typeface="Arial" pitchFamily="34" charset="0"/>
                <a:ea typeface="Times New Roman" pitchFamily="18" charset="0"/>
                <a:cs typeface="Arial" pitchFamily="34" charset="0"/>
              </a:rPr>
              <a:t>Information to guide decisions on policy and legislation regarding coaching.</a:t>
            </a:r>
            <a:endParaRPr kumimoji="0" lang="pt-PT" sz="2000" b="0" i="0" u="none" strike="noStrike" cap="none" normalizeH="0" baseline="0" dirty="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sz="1800" b="0" i="0" u="none" strike="noStrike" cap="none" normalizeH="0" baseline="0" dirty="0">
              <a:ln>
                <a:noFill/>
              </a:ln>
              <a:solidFill>
                <a:srgbClr val="002060"/>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b="1" dirty="0" err="1"/>
              <a:t>Qualifications</a:t>
            </a:r>
            <a:r>
              <a:rPr lang="pt-PT" b="1" dirty="0"/>
              <a:t> / </a:t>
            </a:r>
            <a:r>
              <a:rPr lang="pt-PT" b="1" dirty="0" err="1"/>
              <a:t>Certifications</a:t>
            </a:r>
            <a:r>
              <a:rPr lang="pt-PT" b="1" dirty="0"/>
              <a:t> </a:t>
            </a:r>
            <a:r>
              <a:rPr lang="pt-PT" b="1" dirty="0" err="1"/>
              <a:t>on</a:t>
            </a:r>
            <a:r>
              <a:rPr lang="pt-PT" b="1" dirty="0"/>
              <a:t> </a:t>
            </a:r>
            <a:r>
              <a:rPr lang="pt-PT" b="1" dirty="0" err="1"/>
              <a:t>Equitation</a:t>
            </a:r>
            <a:endParaRPr lang="pt-PT" b="1" dirty="0"/>
          </a:p>
        </p:txBody>
      </p:sp>
      <p:sp>
        <p:nvSpPr>
          <p:cNvPr id="1025" name="Rectangle 1"/>
          <p:cNvSpPr>
            <a:spLocks noChangeArrowheads="1"/>
          </p:cNvSpPr>
          <p:nvPr/>
        </p:nvSpPr>
        <p:spPr bwMode="auto">
          <a:xfrm>
            <a:off x="533400" y="1798022"/>
            <a:ext cx="83058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3" algn="l" defTabSz="914400" rtl="0" eaLnBrk="1" fontAlgn="base" latinLnBrk="0" hangingPunct="1">
              <a:lnSpc>
                <a:spcPct val="100000"/>
              </a:lnSpc>
              <a:spcBef>
                <a:spcPct val="0"/>
              </a:spcBef>
              <a:spcAft>
                <a:spcPct val="0"/>
              </a:spcAft>
              <a:buClrTx/>
              <a:buSzTx/>
              <a:tabLst/>
            </a:pPr>
            <a:r>
              <a:rPr kumimoji="0" lang="en-GB" sz="3200" b="1" i="0" u="none" strike="noStrike" cap="none" normalizeH="0" baseline="0" dirty="0">
                <a:ln>
                  <a:noFill/>
                </a:ln>
                <a:solidFill>
                  <a:srgbClr val="002060"/>
                </a:solidFill>
                <a:effectLst/>
                <a:latin typeface="Arial" pitchFamily="34" charset="0"/>
                <a:ea typeface="Calibri" pitchFamily="34" charset="0"/>
                <a:cs typeface="Times New Roman" pitchFamily="18" charset="0"/>
              </a:rPr>
              <a:t>International Equestrian Federation – FEI</a:t>
            </a:r>
            <a:endParaRPr kumimoji="0" lang="en-GB" sz="3200" b="0" i="0" u="none" strike="noStrike" cap="none" normalizeH="0" baseline="0" dirty="0">
              <a:ln>
                <a:noFill/>
              </a:ln>
              <a:solidFill>
                <a:srgbClr val="002060"/>
              </a:solidFill>
              <a:effectLst/>
              <a:latin typeface="Arial" pitchFamily="34" charset="0"/>
              <a:cs typeface="Arial" pitchFamily="34" charset="0"/>
            </a:endParaRPr>
          </a:p>
        </p:txBody>
      </p:sp>
      <p:sp>
        <p:nvSpPr>
          <p:cNvPr id="4097" name="Rectangle 1"/>
          <p:cNvSpPr>
            <a:spLocks noChangeArrowheads="1"/>
          </p:cNvSpPr>
          <p:nvPr/>
        </p:nvSpPr>
        <p:spPr bwMode="auto">
          <a:xfrm>
            <a:off x="609600" y="2710934"/>
            <a:ext cx="7620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2060"/>
                </a:solidFill>
                <a:effectLst/>
                <a:latin typeface="Arial" pitchFamily="34" charset="0"/>
                <a:ea typeface="Calibri" pitchFamily="34" charset="0"/>
                <a:cs typeface="Arial" pitchFamily="34" charset="0"/>
              </a:rPr>
              <a:t>The FEI coaching system was created to help developing NFs to organize their own coaching structure. The system uses an agreed syllabus  and helps to develop the NF's sport using local coaches.</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400" dirty="0">
              <a:solidFill>
                <a:srgbClr val="002060"/>
              </a:solidFill>
              <a:latin typeface="Arial" pitchFamily="34"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2060"/>
                </a:solidFill>
                <a:effectLst/>
                <a:latin typeface="Arial" pitchFamily="34" charset="0"/>
                <a:ea typeface="Calibri" pitchFamily="34" charset="0"/>
                <a:cs typeface="Arial" pitchFamily="34" charset="0"/>
              </a:rPr>
              <a:t>The coaches receive a Certificate of Attendance following their participation in a Course for Coaches</a:t>
            </a:r>
            <a:r>
              <a:rPr kumimoji="0" lang="en-US" sz="1100" b="0" i="0" u="none" strike="noStrike" cap="none" normalizeH="0" baseline="0" dirty="0">
                <a:ln>
                  <a:noFill/>
                </a:ln>
                <a:solidFill>
                  <a:srgbClr val="002060"/>
                </a:solidFill>
                <a:effectLst/>
                <a:latin typeface="Arial" pitchFamily="34" charset="0"/>
                <a:ea typeface="Calibri" pitchFamily="34" charset="0"/>
                <a:cs typeface="Arial" pitchFamily="34" charset="0"/>
              </a:rPr>
              <a:t>.</a:t>
            </a:r>
            <a:endParaRPr kumimoji="0" lang="en-US" sz="1800" b="0" i="0" u="none" strike="noStrike" cap="none" normalizeH="0" baseline="0" dirty="0">
              <a:ln>
                <a:noFill/>
              </a:ln>
              <a:solidFill>
                <a:srgbClr val="002060"/>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b="1" dirty="0" err="1"/>
              <a:t>Qualifications</a:t>
            </a:r>
            <a:r>
              <a:rPr lang="pt-PT" b="1" dirty="0"/>
              <a:t> / </a:t>
            </a:r>
            <a:r>
              <a:rPr lang="pt-PT" b="1" dirty="0" err="1"/>
              <a:t>Certifications</a:t>
            </a:r>
            <a:r>
              <a:rPr lang="pt-PT" b="1" dirty="0"/>
              <a:t> </a:t>
            </a:r>
            <a:r>
              <a:rPr lang="pt-PT" b="1" dirty="0" err="1"/>
              <a:t>on</a:t>
            </a:r>
            <a:r>
              <a:rPr lang="pt-PT" b="1" dirty="0"/>
              <a:t> </a:t>
            </a:r>
            <a:r>
              <a:rPr lang="pt-PT" b="1" dirty="0" err="1"/>
              <a:t>Equitation</a:t>
            </a:r>
            <a:endParaRPr lang="pt-PT" b="1" dirty="0"/>
          </a:p>
        </p:txBody>
      </p:sp>
      <p:sp>
        <p:nvSpPr>
          <p:cNvPr id="1025" name="Rectangle 1"/>
          <p:cNvSpPr>
            <a:spLocks noChangeArrowheads="1"/>
          </p:cNvSpPr>
          <p:nvPr/>
        </p:nvSpPr>
        <p:spPr bwMode="auto">
          <a:xfrm>
            <a:off x="533400" y="1798022"/>
            <a:ext cx="83058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3" algn="l" defTabSz="914400" rtl="0" eaLnBrk="1" fontAlgn="base" latinLnBrk="0" hangingPunct="1">
              <a:lnSpc>
                <a:spcPct val="100000"/>
              </a:lnSpc>
              <a:spcBef>
                <a:spcPct val="0"/>
              </a:spcBef>
              <a:spcAft>
                <a:spcPct val="0"/>
              </a:spcAft>
              <a:buClrTx/>
              <a:buSzTx/>
              <a:tabLst/>
            </a:pPr>
            <a:r>
              <a:rPr kumimoji="0" lang="en-GB" sz="3200" b="1" i="0" u="none" strike="noStrike" cap="none" normalizeH="0" baseline="0" dirty="0">
                <a:ln>
                  <a:noFill/>
                </a:ln>
                <a:solidFill>
                  <a:srgbClr val="002060"/>
                </a:solidFill>
                <a:effectLst/>
                <a:latin typeface="Arial" pitchFamily="34" charset="0"/>
                <a:ea typeface="Calibri" pitchFamily="34" charset="0"/>
                <a:cs typeface="Times New Roman" pitchFamily="18" charset="0"/>
              </a:rPr>
              <a:t>International Equestrian Federation – FEI</a:t>
            </a:r>
            <a:endParaRPr kumimoji="0" lang="en-GB" sz="3200" b="0" i="0" u="none" strike="noStrike" cap="none" normalizeH="0" baseline="0" dirty="0">
              <a:ln>
                <a:noFill/>
              </a:ln>
              <a:solidFill>
                <a:srgbClr val="002060"/>
              </a:solidFill>
              <a:effectLst/>
              <a:latin typeface="Arial" pitchFamily="34" charset="0"/>
              <a:cs typeface="Arial" pitchFamily="34" charset="0"/>
            </a:endParaRPr>
          </a:p>
        </p:txBody>
      </p:sp>
      <p:sp>
        <p:nvSpPr>
          <p:cNvPr id="4097" name="Rectangle 1"/>
          <p:cNvSpPr>
            <a:spLocks noChangeArrowheads="1"/>
          </p:cNvSpPr>
          <p:nvPr/>
        </p:nvSpPr>
        <p:spPr bwMode="auto">
          <a:xfrm>
            <a:off x="609600" y="2895600"/>
            <a:ext cx="7620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2400" dirty="0">
                <a:solidFill>
                  <a:srgbClr val="002060"/>
                </a:solidFill>
                <a:latin typeface="Arial" pitchFamily="34" charset="0"/>
                <a:cs typeface="Arial" pitchFamily="34" charset="0"/>
              </a:rPr>
              <a:t>Consists on Levels 1, 2 and 3 Olympic Disciplines.</a:t>
            </a:r>
          </a:p>
          <a:p>
            <a:pPr lvl="0" algn="just" fontAlgn="base">
              <a:spcBef>
                <a:spcPct val="0"/>
              </a:spcBef>
              <a:spcAft>
                <a:spcPct val="0"/>
              </a:spcAft>
            </a:pPr>
            <a:r>
              <a:rPr lang="en-US" sz="2400" dirty="0">
                <a:solidFill>
                  <a:srgbClr val="002060"/>
                </a:solidFill>
                <a:latin typeface="Arial" pitchFamily="34" charset="0"/>
                <a:cs typeface="Arial" pitchFamily="34" charset="0"/>
              </a:rPr>
              <a:t> </a:t>
            </a:r>
          </a:p>
          <a:p>
            <a:pPr lvl="0" algn="just" fontAlgn="base">
              <a:spcBef>
                <a:spcPct val="0"/>
              </a:spcBef>
              <a:spcAft>
                <a:spcPct val="0"/>
              </a:spcAft>
            </a:pPr>
            <a:r>
              <a:rPr lang="en-US" sz="2400" dirty="0">
                <a:solidFill>
                  <a:srgbClr val="002060"/>
                </a:solidFill>
                <a:latin typeface="Arial" pitchFamily="34" charset="0"/>
                <a:cs typeface="Arial" pitchFamily="34" charset="0"/>
              </a:rPr>
              <a:t>The aim of the Level 3 Course for Coaches is to cover the essential areas necessary to train to compete independently national Individuals &amp; Teams at international 2** competition level (PSG in Dressage).</a:t>
            </a:r>
            <a:r>
              <a:rPr kumimoji="0" lang="en-US" sz="1100" b="0" i="0" u="none" strike="noStrike" cap="none" normalizeH="0" baseline="0" dirty="0">
                <a:ln>
                  <a:noFill/>
                </a:ln>
                <a:solidFill>
                  <a:srgbClr val="002060"/>
                </a:solidFill>
                <a:effectLst/>
                <a:latin typeface="Arial" pitchFamily="34" charset="0"/>
                <a:ea typeface="Calibri" pitchFamily="34" charset="0"/>
                <a:cs typeface="Arial" pitchFamily="34" charset="0"/>
              </a:rPr>
              <a:t>.</a:t>
            </a:r>
            <a:endParaRPr kumimoji="0" lang="en-US" sz="1800" b="0" i="0" u="none" strike="noStrike" cap="none" normalizeH="0" baseline="0" dirty="0">
              <a:ln>
                <a:noFill/>
              </a:ln>
              <a:solidFill>
                <a:srgbClr val="002060"/>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b="1" dirty="0" err="1">
                <a:solidFill>
                  <a:srgbClr val="002060"/>
                </a:solidFill>
              </a:rPr>
              <a:t>Qualifications</a:t>
            </a:r>
            <a:r>
              <a:rPr lang="pt-PT" b="1" dirty="0">
                <a:solidFill>
                  <a:srgbClr val="002060"/>
                </a:solidFill>
              </a:rPr>
              <a:t> / </a:t>
            </a:r>
            <a:r>
              <a:rPr lang="pt-PT" b="1" dirty="0" err="1">
                <a:solidFill>
                  <a:srgbClr val="002060"/>
                </a:solidFill>
              </a:rPr>
              <a:t>Certifications</a:t>
            </a:r>
            <a:r>
              <a:rPr lang="pt-PT" b="1" dirty="0">
                <a:solidFill>
                  <a:srgbClr val="002060"/>
                </a:solidFill>
              </a:rPr>
              <a:t> </a:t>
            </a:r>
            <a:r>
              <a:rPr lang="pt-PT" b="1" dirty="0" err="1">
                <a:solidFill>
                  <a:srgbClr val="002060"/>
                </a:solidFill>
              </a:rPr>
              <a:t>on</a:t>
            </a:r>
            <a:r>
              <a:rPr lang="pt-PT" b="1" dirty="0">
                <a:solidFill>
                  <a:srgbClr val="002060"/>
                </a:solidFill>
              </a:rPr>
              <a:t> </a:t>
            </a:r>
            <a:r>
              <a:rPr lang="pt-PT" b="1" dirty="0" err="1">
                <a:solidFill>
                  <a:srgbClr val="002060"/>
                </a:solidFill>
              </a:rPr>
              <a:t>Equitation</a:t>
            </a:r>
            <a:endParaRPr lang="pt-PT" b="1" dirty="0">
              <a:solidFill>
                <a:srgbClr val="002060"/>
              </a:solidFill>
            </a:endParaRPr>
          </a:p>
        </p:txBody>
      </p:sp>
      <p:sp>
        <p:nvSpPr>
          <p:cNvPr id="1025" name="Rectangle 1"/>
          <p:cNvSpPr>
            <a:spLocks noChangeArrowheads="1"/>
          </p:cNvSpPr>
          <p:nvPr/>
        </p:nvSpPr>
        <p:spPr bwMode="auto">
          <a:xfrm>
            <a:off x="533400" y="1798022"/>
            <a:ext cx="83058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3" algn="l" defTabSz="914400" rtl="0" eaLnBrk="1" fontAlgn="base" latinLnBrk="0" hangingPunct="1">
              <a:lnSpc>
                <a:spcPct val="100000"/>
              </a:lnSpc>
              <a:spcBef>
                <a:spcPct val="0"/>
              </a:spcBef>
              <a:spcAft>
                <a:spcPct val="0"/>
              </a:spcAft>
              <a:buClrTx/>
              <a:buSzTx/>
              <a:tabLst/>
            </a:pPr>
            <a:r>
              <a:rPr kumimoji="0" lang="en-GB" sz="3200" b="1" i="0" u="none" strike="noStrike" cap="none" normalizeH="0" baseline="0" dirty="0">
                <a:ln>
                  <a:noFill/>
                </a:ln>
                <a:solidFill>
                  <a:srgbClr val="002060"/>
                </a:solidFill>
                <a:effectLst/>
                <a:latin typeface="Arial" pitchFamily="34" charset="0"/>
                <a:ea typeface="Calibri" pitchFamily="34" charset="0"/>
                <a:cs typeface="Times New Roman" pitchFamily="18" charset="0"/>
              </a:rPr>
              <a:t>International Equestrian Federation – FEI</a:t>
            </a:r>
            <a:endParaRPr kumimoji="0" lang="en-GB" sz="3200" b="0" i="0" u="none" strike="noStrike" cap="none" normalizeH="0" baseline="0" dirty="0">
              <a:ln>
                <a:noFill/>
              </a:ln>
              <a:solidFill>
                <a:srgbClr val="002060"/>
              </a:solidFill>
              <a:effectLst/>
              <a:latin typeface="Arial" pitchFamily="34" charset="0"/>
              <a:cs typeface="Arial" pitchFamily="34" charset="0"/>
            </a:endParaRPr>
          </a:p>
        </p:txBody>
      </p:sp>
      <p:sp>
        <p:nvSpPr>
          <p:cNvPr id="4097" name="Rectangle 1"/>
          <p:cNvSpPr>
            <a:spLocks noChangeArrowheads="1"/>
          </p:cNvSpPr>
          <p:nvPr/>
        </p:nvSpPr>
        <p:spPr bwMode="auto">
          <a:xfrm>
            <a:off x="609600" y="3172600"/>
            <a:ext cx="77724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2800" b="1" dirty="0">
                <a:solidFill>
                  <a:srgbClr val="002060"/>
                </a:solidFill>
                <a:latin typeface="Arial" pitchFamily="34" charset="0"/>
                <a:cs typeface="Arial" pitchFamily="34" charset="0"/>
              </a:rPr>
              <a:t>“The certificates delivered at Level 1, Level 2 and Level 3 </a:t>
            </a:r>
            <a:r>
              <a:rPr lang="en-US" sz="2800" b="1" dirty="0" err="1">
                <a:solidFill>
                  <a:srgbClr val="002060"/>
                </a:solidFill>
                <a:latin typeface="Arial" pitchFamily="34" charset="0"/>
                <a:cs typeface="Arial" pitchFamily="34" charset="0"/>
              </a:rPr>
              <a:t>recognise</a:t>
            </a:r>
            <a:r>
              <a:rPr lang="en-US" sz="2800" b="1" dirty="0">
                <a:solidFill>
                  <a:srgbClr val="002060"/>
                </a:solidFill>
                <a:latin typeface="Arial" pitchFamily="34" charset="0"/>
                <a:cs typeface="Arial" pitchFamily="34" charset="0"/>
              </a:rPr>
              <a:t> professional competences </a:t>
            </a:r>
            <a:r>
              <a:rPr lang="en-US" sz="2800" b="1" u="sng" dirty="0">
                <a:solidFill>
                  <a:srgbClr val="FF0000"/>
                </a:solidFill>
                <a:latin typeface="Arial" pitchFamily="34" charset="0"/>
                <a:cs typeface="Arial" pitchFamily="34" charset="0"/>
              </a:rPr>
              <a:t>but are not qualified Diploma”</a:t>
            </a:r>
            <a:r>
              <a:rPr lang="en-US" sz="2800" b="1" dirty="0">
                <a:solidFill>
                  <a:srgbClr val="F2BCE8"/>
                </a:solidFill>
                <a:latin typeface="Arial" pitchFamily="34" charset="0"/>
                <a:cs typeface="Arial" pitchFamily="34" charset="0"/>
              </a:rPr>
              <a:t>.</a:t>
            </a:r>
            <a:endParaRPr lang="pt-PT" sz="2800" dirty="0">
              <a:solidFill>
                <a:srgbClr val="F2BCE8"/>
              </a:solidFill>
              <a:latin typeface="Arial" pitchFamily="34" charset="0"/>
              <a:cs typeface="Arial" pitchFamily="34" charset="0"/>
            </a:endParaRPr>
          </a:p>
          <a:p>
            <a:pPr lvl="0" algn="just" fontAlgn="base">
              <a:spcBef>
                <a:spcPct val="0"/>
              </a:spcBef>
              <a:spcAft>
                <a:spcPct val="0"/>
              </a:spcAft>
            </a:pPr>
            <a:endParaRPr lang="en-US" sz="2400" dirty="0">
              <a:latin typeface="Arial" pitchFamily="34" charset="0"/>
              <a:cs typeface="Arial" pitchFamily="34" charset="0"/>
            </a:endParaRPr>
          </a:p>
        </p:txBody>
      </p:sp>
      <p:sp>
        <p:nvSpPr>
          <p:cNvPr id="8" name="Marcador de Posição de Conteúdo 7"/>
          <p:cNvSpPr>
            <a:spLocks noGrp="1"/>
          </p:cNvSpPr>
          <p:nvPr>
            <p:ph idx="1"/>
          </p:nvPr>
        </p:nvSpPr>
        <p:spPr/>
        <p:txBody>
          <a:bodyPr/>
          <a:lstStyle/>
          <a:p>
            <a:endParaRPr lang="pt-P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800" y="274638"/>
            <a:ext cx="7620000" cy="1143000"/>
          </a:xfrm>
        </p:spPr>
        <p:txBody>
          <a:bodyPr>
            <a:normAutofit fontScale="90000"/>
          </a:bodyPr>
          <a:lstStyle/>
          <a:p>
            <a:r>
              <a:rPr lang="pt-PT" b="1" dirty="0" err="1"/>
              <a:t>Questions</a:t>
            </a:r>
            <a:r>
              <a:rPr lang="pt-PT" b="1" dirty="0"/>
              <a:t> </a:t>
            </a:r>
            <a:r>
              <a:rPr lang="pt-PT" b="1" dirty="0" err="1"/>
              <a:t>you</a:t>
            </a:r>
            <a:r>
              <a:rPr lang="pt-PT" b="1" dirty="0"/>
              <a:t> </a:t>
            </a:r>
            <a:r>
              <a:rPr lang="pt-PT" b="1" dirty="0" err="1"/>
              <a:t>should</a:t>
            </a:r>
            <a:r>
              <a:rPr lang="pt-PT" b="1" dirty="0"/>
              <a:t> </a:t>
            </a:r>
            <a:r>
              <a:rPr lang="pt-PT" b="1" dirty="0" err="1"/>
              <a:t>ask</a:t>
            </a:r>
            <a:r>
              <a:rPr lang="pt-PT" b="1" dirty="0"/>
              <a:t> </a:t>
            </a:r>
            <a:r>
              <a:rPr lang="pt-PT" b="1" dirty="0" err="1"/>
              <a:t>yourself</a:t>
            </a:r>
            <a:endParaRPr lang="pt-PT" b="1" dirty="0"/>
          </a:p>
        </p:txBody>
      </p:sp>
      <p:sp>
        <p:nvSpPr>
          <p:cNvPr id="2049" name="Rectangle 1"/>
          <p:cNvSpPr>
            <a:spLocks noChangeArrowheads="1"/>
          </p:cNvSpPr>
          <p:nvPr/>
        </p:nvSpPr>
        <p:spPr bwMode="auto">
          <a:xfrm>
            <a:off x="914400" y="1332384"/>
            <a:ext cx="7162800" cy="42011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08000" marR="0" lvl="0" indent="0" algn="l" defTabSz="914400" rtl="0" eaLnBrk="1" fontAlgn="base" latinLnBrk="0" hangingPunct="1">
              <a:lnSpc>
                <a:spcPct val="100000"/>
              </a:lnSpc>
              <a:spcBef>
                <a:spcPct val="0"/>
              </a:spcBef>
              <a:spcAft>
                <a:spcPts val="600"/>
              </a:spcAft>
              <a:buClrTx/>
              <a:buSzTx/>
              <a:buFont typeface="Wingdings" pitchFamily="2" charset="2"/>
              <a:buChar char="Ø"/>
              <a:tabLst/>
            </a:pPr>
            <a:r>
              <a:rPr lang="en-GB" sz="2800" dirty="0">
                <a:latin typeface="Arial" pitchFamily="34" charset="0"/>
                <a:ea typeface="Calibri" pitchFamily="34" charset="0"/>
                <a:cs typeface="Times New Roman" pitchFamily="18" charset="0"/>
              </a:rPr>
              <a:t>A</a:t>
            </a:r>
            <a:r>
              <a:rPr kumimoji="0" lang="en-GB"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m I allowed to work there as a riding instructor?</a:t>
            </a:r>
            <a:endParaRPr kumimoji="0" lang="pt-PT" sz="2800" b="0" i="0" u="none" strike="noStrike" cap="none" normalizeH="0" baseline="0" dirty="0">
              <a:ln>
                <a:noFill/>
              </a:ln>
              <a:solidFill>
                <a:schemeClr val="tx1"/>
              </a:solidFill>
              <a:effectLst/>
              <a:latin typeface="Arial" pitchFamily="34" charset="0"/>
              <a:cs typeface="Arial" pitchFamily="34" charset="0"/>
            </a:endParaRPr>
          </a:p>
          <a:p>
            <a:pPr marL="108000" marR="0" lvl="0" indent="0" algn="l" defTabSz="914400" rtl="0" eaLnBrk="0" fontAlgn="base" latinLnBrk="0" hangingPunct="0">
              <a:lnSpc>
                <a:spcPct val="100000"/>
              </a:lnSpc>
              <a:spcBef>
                <a:spcPct val="0"/>
              </a:spcBef>
              <a:spcAft>
                <a:spcPts val="600"/>
              </a:spcAft>
              <a:buClrTx/>
              <a:buSzTx/>
              <a:buFont typeface="Wingdings" pitchFamily="2" charset="2"/>
              <a:buChar char="Ø"/>
              <a:tabLst/>
            </a:pPr>
            <a:r>
              <a:rPr kumimoji="0" lang="en-GB"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What are the qualifications and certifications I need?</a:t>
            </a:r>
            <a:endParaRPr kumimoji="0" lang="pt-PT" sz="2800" b="0" i="0" u="none" strike="noStrike" cap="none" normalizeH="0" baseline="0" dirty="0">
              <a:ln>
                <a:noFill/>
              </a:ln>
              <a:solidFill>
                <a:schemeClr val="tx1"/>
              </a:solidFill>
              <a:effectLst/>
              <a:latin typeface="Arial" pitchFamily="34" charset="0"/>
              <a:cs typeface="Arial" pitchFamily="34" charset="0"/>
            </a:endParaRPr>
          </a:p>
          <a:p>
            <a:pPr marL="108000" marR="0" lvl="0" indent="0" algn="l" defTabSz="914400" rtl="0" eaLnBrk="0" fontAlgn="base" latinLnBrk="0" hangingPunct="0">
              <a:lnSpc>
                <a:spcPct val="100000"/>
              </a:lnSpc>
              <a:spcBef>
                <a:spcPct val="0"/>
              </a:spcBef>
              <a:spcAft>
                <a:spcPts val="600"/>
              </a:spcAft>
              <a:buClrTx/>
              <a:buSzTx/>
              <a:buFont typeface="Wingdings" pitchFamily="2" charset="2"/>
              <a:buChar char="Ø"/>
              <a:tabLst/>
            </a:pPr>
            <a:r>
              <a:rPr kumimoji="0" lang="en-GB"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Do I need to have a visa in my passport or I just need to have my national identification card?</a:t>
            </a:r>
            <a:endParaRPr kumimoji="0" lang="pt-PT" sz="2800" b="0" i="0" u="none" strike="noStrike" cap="none" normalizeH="0" baseline="0" dirty="0">
              <a:ln>
                <a:noFill/>
              </a:ln>
              <a:solidFill>
                <a:schemeClr val="tx1"/>
              </a:solidFill>
              <a:effectLst/>
              <a:latin typeface="Arial" pitchFamily="34" charset="0"/>
              <a:cs typeface="Arial" pitchFamily="34" charset="0"/>
            </a:endParaRPr>
          </a:p>
          <a:p>
            <a:pPr marL="108000" marR="0" lvl="0" indent="0" algn="l" defTabSz="914400" rtl="0" eaLnBrk="0" fontAlgn="base" latinLnBrk="0" hangingPunct="0">
              <a:lnSpc>
                <a:spcPct val="100000"/>
              </a:lnSpc>
              <a:spcBef>
                <a:spcPct val="0"/>
              </a:spcBef>
              <a:spcAft>
                <a:spcPts val="600"/>
              </a:spcAft>
              <a:buClrTx/>
              <a:buSzTx/>
              <a:buFont typeface="Wingdings" pitchFamily="2" charset="2"/>
              <a:buChar char="Ø"/>
              <a:tabLst/>
            </a:pPr>
            <a:r>
              <a:rPr kumimoji="0" lang="en-GB"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Do I need a special authorisation to work in that country for a short period? (*)</a:t>
            </a:r>
            <a:endParaRPr kumimoji="0" lang="en-GB" sz="2800" b="0" i="0" u="none" strike="noStrike" cap="none" normalizeH="0" baseline="0" dirty="0">
              <a:ln>
                <a:noFill/>
              </a:ln>
              <a:solidFill>
                <a:schemeClr val="tx1"/>
              </a:solidFill>
              <a:effectLst/>
              <a:latin typeface="Arial" pitchFamily="34" charset="0"/>
              <a:cs typeface="Arial" pitchFamily="34" charset="0"/>
            </a:endParaRPr>
          </a:p>
        </p:txBody>
      </p:sp>
      <p:pic>
        <p:nvPicPr>
          <p:cNvPr id="7" name="Bildobjekt 8"/>
          <p:cNvPicPr>
            <a:picLocks noChangeAspect="1" noChangeArrowheads="1"/>
          </p:cNvPicPr>
          <p:nvPr/>
        </p:nvPicPr>
        <p:blipFill>
          <a:blip r:embed="rId2" cstate="print"/>
          <a:srcRect/>
          <a:stretch>
            <a:fillRect/>
          </a:stretch>
        </p:blipFill>
        <p:spPr bwMode="auto">
          <a:xfrm>
            <a:off x="6084888" y="5967413"/>
            <a:ext cx="3059112" cy="873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b="1" dirty="0" err="1"/>
              <a:t>European</a:t>
            </a:r>
            <a:r>
              <a:rPr lang="pt-PT" b="1" dirty="0"/>
              <a:t> </a:t>
            </a:r>
            <a:r>
              <a:rPr lang="pt-PT" b="1" dirty="0" err="1"/>
              <a:t>Equestrian</a:t>
            </a:r>
            <a:r>
              <a:rPr lang="pt-PT" b="1" dirty="0"/>
              <a:t> </a:t>
            </a:r>
            <a:r>
              <a:rPr lang="pt-PT" b="1" dirty="0" err="1"/>
              <a:t>Federation</a:t>
            </a:r>
            <a:endParaRPr lang="pt-PT" b="1" dirty="0"/>
          </a:p>
        </p:txBody>
      </p:sp>
      <p:pic>
        <p:nvPicPr>
          <p:cNvPr id="3" name="Picture 2"/>
          <p:cNvPicPr>
            <a:picLocks noChangeAspect="1" noChangeArrowheads="1"/>
          </p:cNvPicPr>
          <p:nvPr/>
        </p:nvPicPr>
        <p:blipFill>
          <a:blip r:embed="rId2" cstate="print"/>
          <a:srcRect/>
          <a:stretch>
            <a:fillRect/>
          </a:stretch>
        </p:blipFill>
        <p:spPr bwMode="auto">
          <a:xfrm>
            <a:off x="2971800" y="2057400"/>
            <a:ext cx="2743200" cy="3738521"/>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b="1" dirty="0" err="1"/>
              <a:t>Qualifications</a:t>
            </a:r>
            <a:r>
              <a:rPr lang="pt-PT" b="1" dirty="0"/>
              <a:t> / </a:t>
            </a:r>
            <a:r>
              <a:rPr lang="pt-PT" b="1" dirty="0" err="1"/>
              <a:t>Certifications</a:t>
            </a:r>
            <a:r>
              <a:rPr lang="pt-PT" b="1" dirty="0"/>
              <a:t> </a:t>
            </a:r>
            <a:r>
              <a:rPr lang="pt-PT" b="1" dirty="0" err="1"/>
              <a:t>on</a:t>
            </a:r>
            <a:r>
              <a:rPr lang="pt-PT" b="1" dirty="0"/>
              <a:t> </a:t>
            </a:r>
            <a:r>
              <a:rPr lang="pt-PT" b="1" dirty="0" err="1"/>
              <a:t>Equitation</a:t>
            </a:r>
            <a:endParaRPr lang="pt-PT" b="1" dirty="0"/>
          </a:p>
        </p:txBody>
      </p:sp>
      <p:sp>
        <p:nvSpPr>
          <p:cNvPr id="1025" name="Rectangle 1"/>
          <p:cNvSpPr>
            <a:spLocks noChangeArrowheads="1"/>
          </p:cNvSpPr>
          <p:nvPr/>
        </p:nvSpPr>
        <p:spPr bwMode="auto">
          <a:xfrm>
            <a:off x="457200" y="2895600"/>
            <a:ext cx="83058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3" algn="l" defTabSz="914400" rtl="0" eaLnBrk="1" fontAlgn="base" latinLnBrk="0" hangingPunct="1">
              <a:lnSpc>
                <a:spcPct val="100000"/>
              </a:lnSpc>
              <a:spcBef>
                <a:spcPct val="0"/>
              </a:spcBef>
              <a:spcAft>
                <a:spcPct val="0"/>
              </a:spcAft>
              <a:buClrTx/>
              <a:buSzTx/>
              <a:tabLst/>
            </a:pPr>
            <a:r>
              <a:rPr kumimoji="0" lang="en-GB" sz="3200" b="1" i="0" u="none" strike="noStrike" cap="none" normalizeH="0" baseline="0" dirty="0">
                <a:ln>
                  <a:noFill/>
                </a:ln>
                <a:solidFill>
                  <a:srgbClr val="002060"/>
                </a:solidFill>
                <a:effectLst/>
                <a:latin typeface="Arial" pitchFamily="34" charset="0"/>
                <a:ea typeface="Calibri" pitchFamily="34" charset="0"/>
                <a:cs typeface="Times New Roman" pitchFamily="18" charset="0"/>
              </a:rPr>
              <a:t>European Equestrian Federation – EEF</a:t>
            </a:r>
            <a:endParaRPr kumimoji="0" lang="en-GB" sz="3200" b="0" i="0" u="none" strike="noStrike" cap="none" normalizeH="0" baseline="0" dirty="0">
              <a:ln>
                <a:noFill/>
              </a:ln>
              <a:solidFill>
                <a:srgbClr val="002060"/>
              </a:solidFill>
              <a:effectLst/>
              <a:latin typeface="Arial" pitchFamily="34" charset="0"/>
              <a:cs typeface="Arial" pitchFamily="34" charset="0"/>
            </a:endParaRPr>
          </a:p>
        </p:txBody>
      </p:sp>
      <p:sp>
        <p:nvSpPr>
          <p:cNvPr id="8" name="Rectângulo 7"/>
          <p:cNvSpPr/>
          <p:nvPr/>
        </p:nvSpPr>
        <p:spPr>
          <a:xfrm>
            <a:off x="381000" y="3810000"/>
            <a:ext cx="8153400" cy="1384995"/>
          </a:xfrm>
          <a:prstGeom prst="rect">
            <a:avLst/>
          </a:prstGeom>
        </p:spPr>
        <p:txBody>
          <a:bodyPr wrap="square">
            <a:spAutoFit/>
          </a:bodyPr>
          <a:lstStyle/>
          <a:p>
            <a:pPr algn="just"/>
            <a:r>
              <a:rPr lang="en-US" sz="2800" dirty="0">
                <a:solidFill>
                  <a:srgbClr val="002060"/>
                </a:solidFill>
                <a:latin typeface="Arial" pitchFamily="34" charset="0"/>
                <a:cs typeface="Arial" pitchFamily="34" charset="0"/>
              </a:rPr>
              <a:t>Was created in 2009 to fill in the need to improve the quality of communication between European National Federations. </a:t>
            </a:r>
            <a:endParaRPr lang="pt-PT" sz="2800" dirty="0">
              <a:solidFill>
                <a:srgbClr val="002060"/>
              </a:solidFill>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b="1" dirty="0" err="1"/>
              <a:t>Qualifications</a:t>
            </a:r>
            <a:r>
              <a:rPr lang="pt-PT" b="1" dirty="0"/>
              <a:t> / </a:t>
            </a:r>
            <a:r>
              <a:rPr lang="pt-PT" b="1" dirty="0" err="1"/>
              <a:t>Certifications</a:t>
            </a:r>
            <a:r>
              <a:rPr lang="pt-PT" b="1" dirty="0"/>
              <a:t> </a:t>
            </a:r>
            <a:r>
              <a:rPr lang="pt-PT" b="1" dirty="0" err="1"/>
              <a:t>on</a:t>
            </a:r>
            <a:r>
              <a:rPr lang="pt-PT" b="1" dirty="0"/>
              <a:t> </a:t>
            </a:r>
            <a:r>
              <a:rPr lang="pt-PT" b="1" dirty="0" err="1"/>
              <a:t>Equitation</a:t>
            </a:r>
            <a:endParaRPr lang="pt-PT" b="1" dirty="0"/>
          </a:p>
        </p:txBody>
      </p:sp>
      <p:sp>
        <p:nvSpPr>
          <p:cNvPr id="1025" name="Rectangle 1"/>
          <p:cNvSpPr>
            <a:spLocks noChangeArrowheads="1"/>
          </p:cNvSpPr>
          <p:nvPr/>
        </p:nvSpPr>
        <p:spPr bwMode="auto">
          <a:xfrm>
            <a:off x="533400" y="1798022"/>
            <a:ext cx="83058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3" algn="l" defTabSz="914400" rtl="0" eaLnBrk="1" fontAlgn="base" latinLnBrk="0" hangingPunct="1">
              <a:lnSpc>
                <a:spcPct val="100000"/>
              </a:lnSpc>
              <a:spcBef>
                <a:spcPct val="0"/>
              </a:spcBef>
              <a:spcAft>
                <a:spcPct val="0"/>
              </a:spcAft>
              <a:buClrTx/>
              <a:buSzTx/>
              <a:tabLst/>
            </a:pPr>
            <a:r>
              <a:rPr kumimoji="0" lang="en-GB" sz="3200" b="1" i="0" u="none" strike="noStrike" cap="none" normalizeH="0" baseline="0" dirty="0">
                <a:ln>
                  <a:noFill/>
                </a:ln>
                <a:solidFill>
                  <a:srgbClr val="002060"/>
                </a:solidFill>
                <a:effectLst/>
                <a:latin typeface="Arial" pitchFamily="34" charset="0"/>
                <a:ea typeface="Calibri" pitchFamily="34" charset="0"/>
                <a:cs typeface="Times New Roman" pitchFamily="18" charset="0"/>
              </a:rPr>
              <a:t>European Equestrian Federation – EEF</a:t>
            </a:r>
            <a:endParaRPr kumimoji="0" lang="en-GB" sz="3200" b="0" i="0" u="none" strike="noStrike" cap="none" normalizeH="0" baseline="0" dirty="0">
              <a:ln>
                <a:noFill/>
              </a:ln>
              <a:solidFill>
                <a:srgbClr val="002060"/>
              </a:solidFill>
              <a:effectLst/>
              <a:latin typeface="Arial" pitchFamily="34" charset="0"/>
              <a:cs typeface="Arial" pitchFamily="34" charset="0"/>
            </a:endParaRPr>
          </a:p>
        </p:txBody>
      </p:sp>
      <p:sp>
        <p:nvSpPr>
          <p:cNvPr id="8" name="Rectângulo 7"/>
          <p:cNvSpPr/>
          <p:nvPr/>
        </p:nvSpPr>
        <p:spPr>
          <a:xfrm>
            <a:off x="381000" y="2743200"/>
            <a:ext cx="8153400" cy="3108543"/>
          </a:xfrm>
          <a:prstGeom prst="rect">
            <a:avLst/>
          </a:prstGeom>
        </p:spPr>
        <p:txBody>
          <a:bodyPr wrap="square">
            <a:spAutoFit/>
          </a:bodyPr>
          <a:lstStyle/>
          <a:p>
            <a:pPr algn="just"/>
            <a:r>
              <a:rPr lang="en-US" sz="2800" dirty="0">
                <a:solidFill>
                  <a:srgbClr val="002060"/>
                </a:solidFill>
                <a:latin typeface="Arial" pitchFamily="34" charset="0"/>
                <a:cs typeface="Arial" pitchFamily="34" charset="0"/>
              </a:rPr>
              <a:t>Promoting the values and contribution of equestrianism, encouraging and </a:t>
            </a:r>
            <a:r>
              <a:rPr lang="en-US" sz="2800" b="1" dirty="0">
                <a:solidFill>
                  <a:srgbClr val="002060"/>
                </a:solidFill>
                <a:latin typeface="Arial" pitchFamily="34" charset="0"/>
                <a:cs typeface="Arial" pitchFamily="34" charset="0"/>
              </a:rPr>
              <a:t>PROVIDING EDUCATION</a:t>
            </a:r>
            <a:r>
              <a:rPr lang="en-US" sz="2800" dirty="0">
                <a:solidFill>
                  <a:srgbClr val="002060"/>
                </a:solidFill>
                <a:latin typeface="Arial" pitchFamily="34" charset="0"/>
                <a:cs typeface="Arial" pitchFamily="34" charset="0"/>
              </a:rPr>
              <a:t> based on a foundation of fair, safe competition and the welfare of its human and equine athletes by working together with all independent member bodies for the development of the sport, throughout Europe.</a:t>
            </a:r>
            <a:endParaRPr lang="pt-PT" sz="2800" dirty="0">
              <a:solidFill>
                <a:srgbClr val="002060"/>
              </a:solidFill>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b="1" dirty="0" err="1"/>
              <a:t>International</a:t>
            </a:r>
            <a:r>
              <a:rPr lang="pt-PT" b="1" dirty="0"/>
              <a:t> </a:t>
            </a:r>
            <a:r>
              <a:rPr lang="pt-PT" b="1" dirty="0" err="1"/>
              <a:t>Group</a:t>
            </a:r>
            <a:r>
              <a:rPr lang="pt-PT" b="1" dirty="0"/>
              <a:t> for </a:t>
            </a:r>
            <a:r>
              <a:rPr lang="pt-PT" b="1" dirty="0" err="1"/>
              <a:t>Equestrian</a:t>
            </a:r>
            <a:r>
              <a:rPr lang="pt-PT" b="1" dirty="0"/>
              <a:t> </a:t>
            </a:r>
            <a:r>
              <a:rPr lang="pt-PT" b="1" dirty="0" err="1"/>
              <a:t>Qualifications</a:t>
            </a:r>
            <a:endParaRPr lang="pt-PT" b="1" dirty="0"/>
          </a:p>
        </p:txBody>
      </p:sp>
      <p:pic>
        <p:nvPicPr>
          <p:cNvPr id="1026" name="Picture 2"/>
          <p:cNvPicPr>
            <a:picLocks noChangeAspect="1" noChangeArrowheads="1"/>
          </p:cNvPicPr>
          <p:nvPr/>
        </p:nvPicPr>
        <p:blipFill>
          <a:blip r:embed="rId2" cstate="print"/>
          <a:srcRect/>
          <a:stretch>
            <a:fillRect/>
          </a:stretch>
        </p:blipFill>
        <p:spPr bwMode="auto">
          <a:xfrm>
            <a:off x="5029200" y="2590800"/>
            <a:ext cx="3200400" cy="209480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914400" y="2590800"/>
            <a:ext cx="3505200" cy="2136745"/>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b="1" dirty="0" err="1"/>
              <a:t>Qualifications</a:t>
            </a:r>
            <a:r>
              <a:rPr lang="pt-PT" b="1" dirty="0"/>
              <a:t> / </a:t>
            </a:r>
            <a:r>
              <a:rPr lang="pt-PT" b="1" dirty="0" err="1"/>
              <a:t>Certifications</a:t>
            </a:r>
            <a:r>
              <a:rPr lang="pt-PT" b="1" dirty="0"/>
              <a:t> </a:t>
            </a:r>
            <a:r>
              <a:rPr lang="pt-PT" b="1" dirty="0" err="1"/>
              <a:t>on</a:t>
            </a:r>
            <a:r>
              <a:rPr lang="pt-PT" b="1" dirty="0"/>
              <a:t> </a:t>
            </a:r>
            <a:r>
              <a:rPr lang="pt-PT" b="1" dirty="0" err="1"/>
              <a:t>Equitation</a:t>
            </a:r>
            <a:endParaRPr lang="pt-PT" b="1" dirty="0"/>
          </a:p>
        </p:txBody>
      </p:sp>
      <p:sp>
        <p:nvSpPr>
          <p:cNvPr id="8" name="Rectângulo 7"/>
          <p:cNvSpPr/>
          <p:nvPr/>
        </p:nvSpPr>
        <p:spPr>
          <a:xfrm>
            <a:off x="381000" y="2743200"/>
            <a:ext cx="8153400" cy="3108543"/>
          </a:xfrm>
          <a:prstGeom prst="rect">
            <a:avLst/>
          </a:prstGeom>
        </p:spPr>
        <p:txBody>
          <a:bodyPr wrap="square">
            <a:spAutoFit/>
          </a:bodyPr>
          <a:lstStyle/>
          <a:p>
            <a:r>
              <a:rPr lang="en-US" sz="2800" b="1" dirty="0">
                <a:solidFill>
                  <a:srgbClr val="002060"/>
                </a:solidFill>
                <a:latin typeface="Arial" pitchFamily="34" charset="0"/>
                <a:cs typeface="Arial" pitchFamily="34" charset="0"/>
              </a:rPr>
              <a:t>IGEQ Mission Statement:</a:t>
            </a:r>
            <a:endParaRPr lang="pt-PT" sz="2800" b="1" dirty="0">
              <a:solidFill>
                <a:srgbClr val="002060"/>
              </a:solidFill>
              <a:latin typeface="Arial" pitchFamily="34" charset="0"/>
              <a:cs typeface="Arial" pitchFamily="34" charset="0"/>
            </a:endParaRPr>
          </a:p>
          <a:p>
            <a:pPr algn="just"/>
            <a:r>
              <a:rPr lang="en-US" sz="2800" b="1" dirty="0">
                <a:solidFill>
                  <a:srgbClr val="002060"/>
                </a:solidFill>
                <a:latin typeface="Arial" pitchFamily="34" charset="0"/>
                <a:cs typeface="Arial" pitchFamily="34" charset="0"/>
              </a:rPr>
              <a:t>To improve horse welfare by developing, promoting and maintaining equestrian qualifications standards“</a:t>
            </a:r>
          </a:p>
          <a:p>
            <a:endParaRPr lang="pt-PT" sz="2800" b="1" dirty="0">
              <a:solidFill>
                <a:srgbClr val="002060"/>
              </a:solidFill>
              <a:latin typeface="Arial" pitchFamily="34" charset="0"/>
              <a:cs typeface="Arial" pitchFamily="34" charset="0"/>
            </a:endParaRPr>
          </a:p>
          <a:p>
            <a:r>
              <a:rPr lang="en-US" sz="2800" b="1" dirty="0">
                <a:solidFill>
                  <a:srgbClr val="002060"/>
                </a:solidFill>
                <a:latin typeface="Arial" pitchFamily="34" charset="0"/>
                <a:cs typeface="Arial" pitchFamily="34" charset="0"/>
              </a:rPr>
              <a:t>Better Teaching = Better Riding = Better Horse Care = Happy Healthy, Horses!</a:t>
            </a:r>
            <a:endParaRPr lang="pt-PT" sz="2800" dirty="0">
              <a:solidFill>
                <a:srgbClr val="002060"/>
              </a:solidFill>
              <a:latin typeface="Arial" pitchFamily="34" charset="0"/>
              <a:cs typeface="Arial" pitchFamily="34" charset="0"/>
            </a:endParaRPr>
          </a:p>
        </p:txBody>
      </p:sp>
      <p:sp>
        <p:nvSpPr>
          <p:cNvPr id="10" name="Rectangle 1"/>
          <p:cNvSpPr>
            <a:spLocks noChangeArrowheads="1"/>
          </p:cNvSpPr>
          <p:nvPr/>
        </p:nvSpPr>
        <p:spPr bwMode="auto">
          <a:xfrm>
            <a:off x="533400" y="1551801"/>
            <a:ext cx="83058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3" algn="l" defTabSz="914400" rtl="0" eaLnBrk="1" fontAlgn="base" latinLnBrk="0" hangingPunct="1">
              <a:lnSpc>
                <a:spcPct val="100000"/>
              </a:lnSpc>
              <a:spcBef>
                <a:spcPct val="0"/>
              </a:spcBef>
              <a:spcAft>
                <a:spcPct val="0"/>
              </a:spcAft>
              <a:buClrTx/>
              <a:buSzTx/>
              <a:tabLst/>
            </a:pPr>
            <a:r>
              <a:rPr kumimoji="0" lang="en-GB" sz="3200" b="1" i="0" u="none" strike="noStrike" cap="none" normalizeH="0" baseline="0" dirty="0">
                <a:ln>
                  <a:noFill/>
                </a:ln>
                <a:solidFill>
                  <a:srgbClr val="002060"/>
                </a:solidFill>
                <a:effectLst/>
                <a:latin typeface="Arial" pitchFamily="34" charset="0"/>
                <a:ea typeface="Calibri" pitchFamily="34" charset="0"/>
                <a:cs typeface="Times New Roman" pitchFamily="18" charset="0"/>
              </a:rPr>
              <a:t>International Group for Equestrian Qualifications - IGEQ</a:t>
            </a:r>
            <a:endParaRPr kumimoji="0" lang="en-GB" sz="3200" b="0" i="0" u="none" strike="noStrike" cap="none" normalizeH="0" baseline="0" dirty="0">
              <a:ln>
                <a:noFill/>
              </a:ln>
              <a:solidFill>
                <a:srgbClr val="002060"/>
              </a:solidFill>
              <a:effectLst/>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b="1" dirty="0" err="1"/>
              <a:t>Qualifications</a:t>
            </a:r>
            <a:r>
              <a:rPr lang="pt-PT" b="1" dirty="0"/>
              <a:t> / </a:t>
            </a:r>
            <a:r>
              <a:rPr lang="pt-PT" b="1" dirty="0" err="1"/>
              <a:t>Certifications</a:t>
            </a:r>
            <a:r>
              <a:rPr lang="pt-PT" b="1" dirty="0"/>
              <a:t> </a:t>
            </a:r>
            <a:r>
              <a:rPr lang="pt-PT" b="1" dirty="0" err="1"/>
              <a:t>on</a:t>
            </a:r>
            <a:r>
              <a:rPr lang="pt-PT" b="1" dirty="0"/>
              <a:t> </a:t>
            </a:r>
            <a:r>
              <a:rPr lang="pt-PT" b="1" dirty="0" err="1"/>
              <a:t>Equitation</a:t>
            </a:r>
            <a:endParaRPr lang="pt-PT" b="1" dirty="0"/>
          </a:p>
        </p:txBody>
      </p:sp>
      <p:sp>
        <p:nvSpPr>
          <p:cNvPr id="1025" name="Rectangle 1"/>
          <p:cNvSpPr>
            <a:spLocks noChangeArrowheads="1"/>
          </p:cNvSpPr>
          <p:nvPr/>
        </p:nvSpPr>
        <p:spPr bwMode="auto">
          <a:xfrm>
            <a:off x="533400" y="1551801"/>
            <a:ext cx="83058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3" algn="l" defTabSz="914400" rtl="0" eaLnBrk="1" fontAlgn="base" latinLnBrk="0" hangingPunct="1">
              <a:lnSpc>
                <a:spcPct val="100000"/>
              </a:lnSpc>
              <a:spcBef>
                <a:spcPct val="0"/>
              </a:spcBef>
              <a:spcAft>
                <a:spcPct val="0"/>
              </a:spcAft>
              <a:buClrTx/>
              <a:buSzTx/>
              <a:tabLst/>
            </a:pPr>
            <a:r>
              <a:rPr kumimoji="0" lang="en-GB" sz="3200" b="1" i="0" u="none" strike="noStrike" cap="none" normalizeH="0" baseline="0" dirty="0">
                <a:ln>
                  <a:noFill/>
                </a:ln>
                <a:solidFill>
                  <a:srgbClr val="002060"/>
                </a:solidFill>
                <a:effectLst/>
                <a:latin typeface="Arial" pitchFamily="34" charset="0"/>
                <a:ea typeface="Calibri" pitchFamily="34" charset="0"/>
                <a:cs typeface="Times New Roman" pitchFamily="18" charset="0"/>
              </a:rPr>
              <a:t>International Group for Equestrian Qualifications - IGEQ</a:t>
            </a:r>
            <a:endParaRPr kumimoji="0" lang="en-GB" sz="3200" b="0" i="0" u="none" strike="noStrike" cap="none" normalizeH="0" baseline="0" dirty="0">
              <a:ln>
                <a:noFill/>
              </a:ln>
              <a:solidFill>
                <a:srgbClr val="002060"/>
              </a:solidFill>
              <a:effectLst/>
              <a:latin typeface="Arial" pitchFamily="34" charset="0"/>
              <a:cs typeface="Arial" pitchFamily="34" charset="0"/>
            </a:endParaRPr>
          </a:p>
        </p:txBody>
      </p:sp>
      <p:sp>
        <p:nvSpPr>
          <p:cNvPr id="8" name="Rectângulo 7"/>
          <p:cNvSpPr/>
          <p:nvPr/>
        </p:nvSpPr>
        <p:spPr>
          <a:xfrm>
            <a:off x="381000" y="2743200"/>
            <a:ext cx="8153400" cy="2677656"/>
          </a:xfrm>
          <a:prstGeom prst="rect">
            <a:avLst/>
          </a:prstGeom>
        </p:spPr>
        <p:txBody>
          <a:bodyPr wrap="square">
            <a:spAutoFit/>
          </a:bodyPr>
          <a:lstStyle/>
          <a:p>
            <a:pPr algn="just"/>
            <a:r>
              <a:rPr lang="en-US" sz="2800" dirty="0">
                <a:solidFill>
                  <a:srgbClr val="002060"/>
                </a:solidFill>
                <a:latin typeface="Arial" pitchFamily="34" charset="0"/>
                <a:cs typeface="Arial" pitchFamily="34" charset="0"/>
              </a:rPr>
              <a:t>Is an independent voluntary organization of national equestrian federations (NFs) worldwide, which has compared and harmonized equestrian instructor qualifications, producing an agreed matrix of minimum requirements at 3 international levels for 6 disciplines. </a:t>
            </a:r>
            <a:endParaRPr lang="pt-PT" sz="2800" dirty="0">
              <a:solidFill>
                <a:srgbClr val="002060"/>
              </a:solidFill>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b="1" dirty="0" err="1"/>
              <a:t>Qualifications</a:t>
            </a:r>
            <a:r>
              <a:rPr lang="pt-PT" b="1" dirty="0"/>
              <a:t> / </a:t>
            </a:r>
            <a:r>
              <a:rPr lang="pt-PT" b="1" dirty="0" err="1"/>
              <a:t>Certifications</a:t>
            </a:r>
            <a:r>
              <a:rPr lang="pt-PT" b="1" dirty="0"/>
              <a:t> </a:t>
            </a:r>
            <a:r>
              <a:rPr lang="pt-PT" b="1" dirty="0" err="1"/>
              <a:t>on</a:t>
            </a:r>
            <a:r>
              <a:rPr lang="pt-PT" b="1" dirty="0"/>
              <a:t> </a:t>
            </a:r>
            <a:r>
              <a:rPr lang="pt-PT" b="1" dirty="0" err="1"/>
              <a:t>Equitation</a:t>
            </a:r>
            <a:endParaRPr lang="pt-PT" b="1" dirty="0"/>
          </a:p>
        </p:txBody>
      </p:sp>
      <p:sp>
        <p:nvSpPr>
          <p:cNvPr id="1025" name="Rectangle 1"/>
          <p:cNvSpPr>
            <a:spLocks noChangeArrowheads="1"/>
          </p:cNvSpPr>
          <p:nvPr/>
        </p:nvSpPr>
        <p:spPr bwMode="auto">
          <a:xfrm>
            <a:off x="533400" y="1551801"/>
            <a:ext cx="83058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3" algn="l" defTabSz="914400" rtl="0" eaLnBrk="1" fontAlgn="base" latinLnBrk="0" hangingPunct="1">
              <a:lnSpc>
                <a:spcPct val="100000"/>
              </a:lnSpc>
              <a:spcBef>
                <a:spcPct val="0"/>
              </a:spcBef>
              <a:spcAft>
                <a:spcPct val="0"/>
              </a:spcAft>
              <a:buClrTx/>
              <a:buSzTx/>
              <a:tabLst/>
            </a:pPr>
            <a:r>
              <a:rPr kumimoji="0" lang="en-GB" sz="3200" b="1" i="0" u="none" strike="noStrike" cap="none" normalizeH="0" baseline="0" dirty="0">
                <a:ln>
                  <a:noFill/>
                </a:ln>
                <a:solidFill>
                  <a:srgbClr val="002060"/>
                </a:solidFill>
                <a:effectLst/>
                <a:latin typeface="Arial" pitchFamily="34" charset="0"/>
                <a:ea typeface="Calibri" pitchFamily="34" charset="0"/>
                <a:cs typeface="Times New Roman" pitchFamily="18" charset="0"/>
              </a:rPr>
              <a:t>International Group for equestrian Qualifications - IGEQ</a:t>
            </a:r>
            <a:endParaRPr kumimoji="0" lang="en-GB" sz="3200" b="0" i="0" u="none" strike="noStrike" cap="none" normalizeH="0" baseline="0" dirty="0">
              <a:ln>
                <a:noFill/>
              </a:ln>
              <a:solidFill>
                <a:srgbClr val="002060"/>
              </a:solidFill>
              <a:effectLst/>
              <a:latin typeface="Arial" pitchFamily="34" charset="0"/>
              <a:cs typeface="Arial" pitchFamily="34" charset="0"/>
            </a:endParaRPr>
          </a:p>
        </p:txBody>
      </p:sp>
      <p:sp>
        <p:nvSpPr>
          <p:cNvPr id="8" name="Rectângulo 7"/>
          <p:cNvSpPr/>
          <p:nvPr/>
        </p:nvSpPr>
        <p:spPr>
          <a:xfrm>
            <a:off x="381000" y="3429000"/>
            <a:ext cx="8153400" cy="1569660"/>
          </a:xfrm>
          <a:prstGeom prst="rect">
            <a:avLst/>
          </a:prstGeom>
        </p:spPr>
        <p:txBody>
          <a:bodyPr wrap="square">
            <a:spAutoFit/>
          </a:bodyPr>
          <a:lstStyle/>
          <a:p>
            <a:pPr algn="just"/>
            <a:r>
              <a:rPr lang="en-US" sz="3200" dirty="0">
                <a:solidFill>
                  <a:srgbClr val="002060"/>
                </a:solidFill>
                <a:latin typeface="Arial" pitchFamily="34" charset="0"/>
                <a:cs typeface="Arial" pitchFamily="34" charset="0"/>
              </a:rPr>
              <a:t>An </a:t>
            </a:r>
            <a:r>
              <a:rPr lang="en-US" sz="3200" b="1" u="sng" dirty="0">
                <a:solidFill>
                  <a:srgbClr val="002060"/>
                </a:solidFill>
                <a:latin typeface="Arial" pitchFamily="34" charset="0"/>
                <a:cs typeface="Arial" pitchFamily="34" charset="0"/>
              </a:rPr>
              <a:t>Equestrian Passport </a:t>
            </a:r>
            <a:r>
              <a:rPr lang="en-US" sz="3200" dirty="0">
                <a:solidFill>
                  <a:srgbClr val="002060"/>
                </a:solidFill>
                <a:latin typeface="Arial" pitchFamily="34" charset="0"/>
                <a:cs typeface="Arial" pitchFamily="34" charset="0"/>
              </a:rPr>
              <a:t>is available for instructors of riding, driving, vaulting, western, tourism and therapeutic</a:t>
            </a:r>
            <a:r>
              <a:rPr lang="en-US" sz="2800" dirty="0">
                <a:solidFill>
                  <a:srgbClr val="002060"/>
                </a:solidFill>
                <a:latin typeface="Arial" pitchFamily="34" charset="0"/>
                <a:cs typeface="Arial" pitchFamily="34" charset="0"/>
              </a:rPr>
              <a:t>. </a:t>
            </a:r>
            <a:endParaRPr lang="pt-PT" sz="2800" dirty="0">
              <a:solidFill>
                <a:srgbClr val="002060"/>
              </a:solidFill>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b="1" dirty="0" err="1"/>
              <a:t>Qualifications</a:t>
            </a:r>
            <a:r>
              <a:rPr lang="pt-PT" b="1" dirty="0"/>
              <a:t> / </a:t>
            </a:r>
            <a:r>
              <a:rPr lang="pt-PT" b="1" dirty="0" err="1"/>
              <a:t>Certifications</a:t>
            </a:r>
            <a:r>
              <a:rPr lang="pt-PT" b="1" dirty="0"/>
              <a:t> </a:t>
            </a:r>
            <a:r>
              <a:rPr lang="pt-PT" b="1" dirty="0" err="1"/>
              <a:t>on</a:t>
            </a:r>
            <a:r>
              <a:rPr lang="pt-PT" b="1" dirty="0"/>
              <a:t> </a:t>
            </a:r>
            <a:r>
              <a:rPr lang="pt-PT" b="1" dirty="0" err="1"/>
              <a:t>Equitation</a:t>
            </a:r>
            <a:endParaRPr lang="pt-PT" b="1" dirty="0"/>
          </a:p>
        </p:txBody>
      </p:sp>
      <p:sp>
        <p:nvSpPr>
          <p:cNvPr id="1025" name="Rectangle 1"/>
          <p:cNvSpPr>
            <a:spLocks noChangeArrowheads="1"/>
          </p:cNvSpPr>
          <p:nvPr/>
        </p:nvSpPr>
        <p:spPr bwMode="auto">
          <a:xfrm>
            <a:off x="533400" y="1551801"/>
            <a:ext cx="83058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3" algn="l" defTabSz="914400" rtl="0" eaLnBrk="1" fontAlgn="base" latinLnBrk="0" hangingPunct="1">
              <a:lnSpc>
                <a:spcPct val="100000"/>
              </a:lnSpc>
              <a:spcBef>
                <a:spcPct val="0"/>
              </a:spcBef>
              <a:spcAft>
                <a:spcPct val="0"/>
              </a:spcAft>
              <a:buClrTx/>
              <a:buSzTx/>
              <a:tabLst/>
            </a:pPr>
            <a:r>
              <a:rPr kumimoji="0" lang="en-GB" sz="3200" b="1" i="0" u="none" strike="noStrike" cap="none" normalizeH="0" baseline="0" dirty="0">
                <a:ln>
                  <a:noFill/>
                </a:ln>
                <a:solidFill>
                  <a:srgbClr val="002060"/>
                </a:solidFill>
                <a:effectLst/>
                <a:latin typeface="Arial" pitchFamily="34" charset="0"/>
                <a:ea typeface="Calibri" pitchFamily="34" charset="0"/>
                <a:cs typeface="Times New Roman" pitchFamily="18" charset="0"/>
              </a:rPr>
              <a:t>International Group for equestrian Qualifications - IGEQ</a:t>
            </a:r>
            <a:endParaRPr kumimoji="0" lang="en-GB" sz="3200" b="0" i="0" u="none" strike="noStrike" cap="none" normalizeH="0" baseline="0" dirty="0">
              <a:ln>
                <a:noFill/>
              </a:ln>
              <a:solidFill>
                <a:srgbClr val="002060"/>
              </a:solidFill>
              <a:effectLst/>
              <a:latin typeface="Arial" pitchFamily="34" charset="0"/>
              <a:cs typeface="Arial" pitchFamily="34" charset="0"/>
            </a:endParaRPr>
          </a:p>
        </p:txBody>
      </p:sp>
      <p:sp>
        <p:nvSpPr>
          <p:cNvPr id="8" name="Rectângulo 7"/>
          <p:cNvSpPr/>
          <p:nvPr/>
        </p:nvSpPr>
        <p:spPr>
          <a:xfrm>
            <a:off x="381000" y="3429000"/>
            <a:ext cx="8153400" cy="2062103"/>
          </a:xfrm>
          <a:prstGeom prst="rect">
            <a:avLst/>
          </a:prstGeom>
        </p:spPr>
        <p:txBody>
          <a:bodyPr wrap="square">
            <a:spAutoFit/>
          </a:bodyPr>
          <a:lstStyle/>
          <a:p>
            <a:pPr algn="just"/>
            <a:r>
              <a:rPr lang="en-US" sz="3200" dirty="0">
                <a:latin typeface="Arial" pitchFamily="34" charset="0"/>
                <a:cs typeface="Arial" pitchFamily="34" charset="0"/>
              </a:rPr>
              <a:t>The passport confirms and recognizes the holders' qualifications, enabling recognition and acceptance in IGEQ member countries. (*) </a:t>
            </a:r>
            <a:endParaRPr lang="pt-PT" sz="2800" dirty="0">
              <a:solidFill>
                <a:srgbClr val="92D050"/>
              </a:solidFill>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b="1" dirty="0" err="1"/>
              <a:t>Qualifications</a:t>
            </a:r>
            <a:r>
              <a:rPr lang="pt-PT" b="1" dirty="0"/>
              <a:t> / </a:t>
            </a:r>
            <a:r>
              <a:rPr lang="pt-PT" b="1" dirty="0" err="1"/>
              <a:t>Certifications</a:t>
            </a:r>
            <a:r>
              <a:rPr lang="pt-PT" b="1" dirty="0"/>
              <a:t> </a:t>
            </a:r>
            <a:r>
              <a:rPr lang="pt-PT" b="1" dirty="0" err="1"/>
              <a:t>on</a:t>
            </a:r>
            <a:r>
              <a:rPr lang="pt-PT" b="1" dirty="0"/>
              <a:t> </a:t>
            </a:r>
            <a:r>
              <a:rPr lang="pt-PT" b="1" dirty="0" err="1"/>
              <a:t>Equitation</a:t>
            </a:r>
            <a:endParaRPr lang="pt-PT" b="1" dirty="0"/>
          </a:p>
        </p:txBody>
      </p:sp>
      <p:sp>
        <p:nvSpPr>
          <p:cNvPr id="1025" name="Rectangle 1"/>
          <p:cNvSpPr>
            <a:spLocks noChangeArrowheads="1"/>
          </p:cNvSpPr>
          <p:nvPr/>
        </p:nvSpPr>
        <p:spPr bwMode="auto">
          <a:xfrm>
            <a:off x="533400" y="1551801"/>
            <a:ext cx="83058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3" algn="l" defTabSz="914400" rtl="0" eaLnBrk="1" fontAlgn="base" latinLnBrk="0" hangingPunct="1">
              <a:lnSpc>
                <a:spcPct val="100000"/>
              </a:lnSpc>
              <a:spcBef>
                <a:spcPct val="0"/>
              </a:spcBef>
              <a:spcAft>
                <a:spcPct val="0"/>
              </a:spcAft>
              <a:buClrTx/>
              <a:buSzTx/>
              <a:tabLst/>
            </a:pPr>
            <a:r>
              <a:rPr kumimoji="0" lang="en-GB" sz="3200" b="1" i="0" u="none" strike="noStrike" cap="none" normalizeH="0" baseline="0" dirty="0">
                <a:ln>
                  <a:noFill/>
                </a:ln>
                <a:solidFill>
                  <a:srgbClr val="002060"/>
                </a:solidFill>
                <a:effectLst/>
                <a:latin typeface="Arial" pitchFamily="34" charset="0"/>
                <a:ea typeface="Calibri" pitchFamily="34" charset="0"/>
                <a:cs typeface="Times New Roman" pitchFamily="18" charset="0"/>
              </a:rPr>
              <a:t>International Group for Equestrian Qualifications - IGEQ</a:t>
            </a:r>
            <a:endParaRPr kumimoji="0" lang="en-GB" sz="3200" b="1" i="0" u="none" strike="noStrike" cap="none" normalizeH="0" baseline="0" dirty="0">
              <a:ln>
                <a:noFill/>
              </a:ln>
              <a:solidFill>
                <a:srgbClr val="002060"/>
              </a:solidFill>
              <a:effectLst/>
              <a:latin typeface="Arial" pitchFamily="34" charset="0"/>
              <a:cs typeface="Arial" pitchFamily="34" charset="0"/>
            </a:endParaRPr>
          </a:p>
        </p:txBody>
      </p:sp>
      <p:sp>
        <p:nvSpPr>
          <p:cNvPr id="8" name="Rectângulo 7"/>
          <p:cNvSpPr/>
          <p:nvPr/>
        </p:nvSpPr>
        <p:spPr>
          <a:xfrm>
            <a:off x="304800" y="2819400"/>
            <a:ext cx="8153400" cy="2677656"/>
          </a:xfrm>
          <a:prstGeom prst="rect">
            <a:avLst/>
          </a:prstGeom>
        </p:spPr>
        <p:txBody>
          <a:bodyPr wrap="square">
            <a:spAutoFit/>
          </a:bodyPr>
          <a:lstStyle/>
          <a:p>
            <a:pPr algn="just"/>
            <a:r>
              <a:rPr lang="en-US" sz="2400" dirty="0">
                <a:latin typeface="Arial" pitchFamily="34" charset="0"/>
                <a:cs typeface="Arial" pitchFamily="34" charset="0"/>
              </a:rPr>
              <a:t>In some countries qualifications and licenses are issued by a Ministry of Sport, not the National Federation. </a:t>
            </a:r>
            <a:r>
              <a:rPr lang="en-US" sz="2400" dirty="0">
                <a:solidFill>
                  <a:srgbClr val="FF0000"/>
                </a:solidFill>
                <a:latin typeface="Arial" pitchFamily="34" charset="0"/>
                <a:cs typeface="Arial" pitchFamily="34" charset="0"/>
              </a:rPr>
              <a:t>Any passport holder intending or planning to move to another country is strongly advised to contact the Federation in their chosen new country to check whether they will be eligible for a license to teach BEFORE they make firm arrangements or moves</a:t>
            </a:r>
            <a:r>
              <a:rPr lang="en-US" sz="2400" dirty="0">
                <a:latin typeface="Arial" pitchFamily="34" charset="0"/>
                <a:cs typeface="Arial" pitchFamily="34" charset="0"/>
              </a:rPr>
              <a:t>. </a:t>
            </a:r>
            <a:endParaRPr lang="pt-PT" sz="2400" dirty="0">
              <a:solidFill>
                <a:srgbClr val="92D050"/>
              </a:solidFill>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err="1"/>
              <a:t>European</a:t>
            </a:r>
            <a:r>
              <a:rPr lang="pt-PT" b="1" dirty="0"/>
              <a:t> </a:t>
            </a:r>
            <a:r>
              <a:rPr lang="pt-PT" b="1" dirty="0" err="1"/>
              <a:t>Horse</a:t>
            </a:r>
            <a:r>
              <a:rPr lang="pt-PT" b="1" dirty="0"/>
              <a:t> Network</a:t>
            </a:r>
          </a:p>
        </p:txBody>
      </p:sp>
      <p:pic>
        <p:nvPicPr>
          <p:cNvPr id="2050" name="Picture 2"/>
          <p:cNvPicPr>
            <a:picLocks noChangeAspect="1" noChangeArrowheads="1"/>
          </p:cNvPicPr>
          <p:nvPr/>
        </p:nvPicPr>
        <p:blipFill>
          <a:blip r:embed="rId2" cstate="print"/>
          <a:srcRect/>
          <a:stretch>
            <a:fillRect/>
          </a:stretch>
        </p:blipFill>
        <p:spPr bwMode="auto">
          <a:xfrm>
            <a:off x="2895600" y="2514600"/>
            <a:ext cx="3200400" cy="2112264"/>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800" y="274638"/>
            <a:ext cx="7620000" cy="1143000"/>
          </a:xfrm>
        </p:spPr>
        <p:txBody>
          <a:bodyPr>
            <a:normAutofit fontScale="90000"/>
          </a:bodyPr>
          <a:lstStyle/>
          <a:p>
            <a:r>
              <a:rPr lang="pt-PT" b="1" dirty="0" err="1"/>
              <a:t>Questions</a:t>
            </a:r>
            <a:r>
              <a:rPr lang="pt-PT" b="1" dirty="0"/>
              <a:t> </a:t>
            </a:r>
            <a:r>
              <a:rPr lang="pt-PT" b="1" dirty="0" err="1"/>
              <a:t>you</a:t>
            </a:r>
            <a:r>
              <a:rPr lang="pt-PT" b="1" dirty="0"/>
              <a:t> </a:t>
            </a:r>
            <a:r>
              <a:rPr lang="pt-PT" b="1" dirty="0" err="1"/>
              <a:t>should</a:t>
            </a:r>
            <a:r>
              <a:rPr lang="pt-PT" b="1" dirty="0"/>
              <a:t> </a:t>
            </a:r>
            <a:r>
              <a:rPr lang="pt-PT" b="1" dirty="0" err="1"/>
              <a:t>ask</a:t>
            </a:r>
            <a:r>
              <a:rPr lang="pt-PT" b="1" dirty="0"/>
              <a:t> </a:t>
            </a:r>
            <a:r>
              <a:rPr lang="pt-PT" b="1" dirty="0" err="1"/>
              <a:t>yourself</a:t>
            </a:r>
            <a:endParaRPr lang="pt-PT" b="1" dirty="0"/>
          </a:p>
        </p:txBody>
      </p:sp>
      <p:pic>
        <p:nvPicPr>
          <p:cNvPr id="5" name="Kuva 1" descr="LOGO.gif"/>
          <p:cNvPicPr>
            <a:picLocks noGrp="1" noChangeAspect="1" noChangeArrowheads="1"/>
          </p:cNvPicPr>
          <p:nvPr>
            <p:ph idx="1"/>
          </p:nvPr>
        </p:nvPicPr>
        <p:blipFill>
          <a:blip r:embed="rId2" cstate="print"/>
          <a:srcRect/>
          <a:stretch>
            <a:fillRect/>
          </a:stretch>
        </p:blipFill>
        <p:spPr bwMode="auto">
          <a:xfrm>
            <a:off x="228600" y="228600"/>
            <a:ext cx="889000" cy="666750"/>
          </a:xfrm>
          <a:prstGeom prst="rect">
            <a:avLst/>
          </a:prstGeom>
          <a:noFill/>
          <a:ln w="9525">
            <a:noFill/>
            <a:miter lim="800000"/>
            <a:headEnd/>
            <a:tailEnd/>
          </a:ln>
        </p:spPr>
      </p:pic>
      <p:sp>
        <p:nvSpPr>
          <p:cNvPr id="2049" name="Rectangle 1"/>
          <p:cNvSpPr>
            <a:spLocks noChangeArrowheads="1"/>
          </p:cNvSpPr>
          <p:nvPr/>
        </p:nvSpPr>
        <p:spPr bwMode="auto">
          <a:xfrm>
            <a:off x="914400" y="2388514"/>
            <a:ext cx="71628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buFont typeface="Wingdings" pitchFamily="2" charset="2"/>
              <a:buChar char="Ø"/>
            </a:pPr>
            <a:r>
              <a:rPr lang="en-GB" sz="2800" dirty="0">
                <a:latin typeface="Arial" pitchFamily="34" charset="0"/>
                <a:cs typeface="Arial" pitchFamily="34" charset="0"/>
              </a:rPr>
              <a:t>How can I be legally paid for my work? Do I have to give my employer some kind of quittance document?</a:t>
            </a:r>
          </a:p>
          <a:p>
            <a:pPr lvl="0" algn="just"/>
            <a:endParaRPr lang="en-GB" sz="2800" dirty="0">
              <a:latin typeface="Arial" pitchFamily="34" charset="0"/>
              <a:cs typeface="Arial" pitchFamily="34" charset="0"/>
            </a:endParaRPr>
          </a:p>
          <a:p>
            <a:pPr lvl="0" algn="just">
              <a:buFont typeface="Wingdings" pitchFamily="2" charset="2"/>
              <a:buChar char="Ø"/>
            </a:pPr>
            <a:r>
              <a:rPr lang="en-GB" sz="2800" dirty="0">
                <a:latin typeface="Arial" pitchFamily="34" charset="0"/>
                <a:cs typeface="Arial" pitchFamily="34" charset="0"/>
              </a:rPr>
              <a:t>Do I need any special vaccinations?</a:t>
            </a:r>
            <a:endParaRPr lang="pt-PT" sz="2800" dirty="0">
              <a:latin typeface="Arial" pitchFamily="34" charset="0"/>
              <a:cs typeface="Arial" pitchFamily="34" charset="0"/>
            </a:endParaRPr>
          </a:p>
        </p:txBody>
      </p:sp>
      <p:pic>
        <p:nvPicPr>
          <p:cNvPr id="7" name="Bildobjekt 8"/>
          <p:cNvPicPr>
            <a:picLocks noChangeAspect="1" noChangeArrowheads="1"/>
          </p:cNvPicPr>
          <p:nvPr/>
        </p:nvPicPr>
        <p:blipFill>
          <a:blip r:embed="rId3" cstate="print"/>
          <a:srcRect/>
          <a:stretch>
            <a:fillRect/>
          </a:stretch>
        </p:blipFill>
        <p:spPr bwMode="auto">
          <a:xfrm>
            <a:off x="6084888" y="5967413"/>
            <a:ext cx="3059112" cy="873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err="1"/>
              <a:t>European</a:t>
            </a:r>
            <a:r>
              <a:rPr lang="pt-PT" b="1" dirty="0"/>
              <a:t> </a:t>
            </a:r>
            <a:r>
              <a:rPr lang="pt-PT" b="1" dirty="0" err="1"/>
              <a:t>Horse</a:t>
            </a:r>
            <a:r>
              <a:rPr lang="pt-PT" b="1" dirty="0"/>
              <a:t> Network</a:t>
            </a:r>
          </a:p>
        </p:txBody>
      </p:sp>
      <p:sp>
        <p:nvSpPr>
          <p:cNvPr id="3" name="Rectângulo 2"/>
          <p:cNvSpPr/>
          <p:nvPr/>
        </p:nvSpPr>
        <p:spPr>
          <a:xfrm>
            <a:off x="1371600" y="2209800"/>
            <a:ext cx="6477000" cy="2246769"/>
          </a:xfrm>
          <a:prstGeom prst="rect">
            <a:avLst/>
          </a:prstGeom>
        </p:spPr>
        <p:txBody>
          <a:bodyPr wrap="square">
            <a:spAutoFit/>
          </a:bodyPr>
          <a:lstStyle/>
          <a:p>
            <a:pPr algn="just"/>
            <a:r>
              <a:rPr lang="en-US" sz="2800" dirty="0">
                <a:latin typeface="Arial" pitchFamily="34" charset="0"/>
                <a:cs typeface="Arial" pitchFamily="34" charset="0"/>
              </a:rPr>
              <a:t>The  European Horse Network is a non-profit network of stakeholders acting at a World, European, National or Regional level within the European horse, pony, donkey and welfare sector.</a:t>
            </a:r>
            <a:endParaRPr lang="pt-PT" sz="2800" dirty="0">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err="1"/>
              <a:t>European</a:t>
            </a:r>
            <a:r>
              <a:rPr lang="pt-PT" b="1" dirty="0"/>
              <a:t> </a:t>
            </a:r>
            <a:r>
              <a:rPr lang="pt-PT" b="1" dirty="0" err="1"/>
              <a:t>Horse</a:t>
            </a:r>
            <a:r>
              <a:rPr lang="pt-PT" b="1" dirty="0"/>
              <a:t> Network</a:t>
            </a:r>
          </a:p>
        </p:txBody>
      </p:sp>
      <p:sp>
        <p:nvSpPr>
          <p:cNvPr id="3" name="Rectângulo 2"/>
          <p:cNvSpPr/>
          <p:nvPr/>
        </p:nvSpPr>
        <p:spPr>
          <a:xfrm>
            <a:off x="838200" y="1600200"/>
            <a:ext cx="7543800" cy="4832092"/>
          </a:xfrm>
          <a:prstGeom prst="rect">
            <a:avLst/>
          </a:prstGeom>
        </p:spPr>
        <p:txBody>
          <a:bodyPr wrap="square">
            <a:spAutoFit/>
          </a:bodyPr>
          <a:lstStyle/>
          <a:p>
            <a:r>
              <a:rPr lang="pt-PT" sz="2800" dirty="0" err="1">
                <a:latin typeface="Arial" pitchFamily="34" charset="0"/>
                <a:cs typeface="Arial" pitchFamily="34" charset="0"/>
              </a:rPr>
              <a:t>Its</a:t>
            </a:r>
            <a:r>
              <a:rPr lang="pt-PT" sz="2800" dirty="0">
                <a:latin typeface="Arial" pitchFamily="34" charset="0"/>
                <a:cs typeface="Arial" pitchFamily="34" charset="0"/>
              </a:rPr>
              <a:t> </a:t>
            </a:r>
            <a:r>
              <a:rPr lang="pt-PT" sz="2800" dirty="0" err="1">
                <a:latin typeface="Arial" pitchFamily="34" charset="0"/>
                <a:cs typeface="Arial" pitchFamily="34" charset="0"/>
              </a:rPr>
              <a:t>purpose</a:t>
            </a:r>
            <a:r>
              <a:rPr lang="pt-PT" sz="2800" dirty="0">
                <a:latin typeface="Arial" pitchFamily="34" charset="0"/>
                <a:cs typeface="Arial" pitchFamily="34" charset="0"/>
              </a:rPr>
              <a:t> </a:t>
            </a:r>
            <a:r>
              <a:rPr lang="pt-PT" sz="2800" dirty="0" err="1">
                <a:latin typeface="Arial" pitchFamily="34" charset="0"/>
                <a:cs typeface="Arial" pitchFamily="34" charset="0"/>
              </a:rPr>
              <a:t>is</a:t>
            </a:r>
            <a:r>
              <a:rPr lang="pt-PT" sz="2800" dirty="0">
                <a:latin typeface="Arial" pitchFamily="34" charset="0"/>
                <a:cs typeface="Arial" pitchFamily="34" charset="0"/>
              </a:rPr>
              <a:t> to:</a:t>
            </a:r>
          </a:p>
          <a:p>
            <a:r>
              <a:rPr lang="pt-PT" sz="2800" dirty="0">
                <a:latin typeface="Arial" pitchFamily="34" charset="0"/>
                <a:cs typeface="Arial" pitchFamily="34" charset="0"/>
              </a:rPr>
              <a:t> </a:t>
            </a:r>
          </a:p>
          <a:p>
            <a:pPr lvl="0">
              <a:buFont typeface="Wingdings" pitchFamily="2" charset="2"/>
              <a:buChar char="Ø"/>
            </a:pPr>
            <a:r>
              <a:rPr lang="en-US" sz="2800" dirty="0">
                <a:latin typeface="Arial" pitchFamily="34" charset="0"/>
                <a:cs typeface="Arial" pitchFamily="34" charset="0"/>
              </a:rPr>
              <a:t>Promote the development of the horse, pony and donkey sector in Europe.</a:t>
            </a:r>
            <a:endParaRPr lang="pt-PT" sz="2800" dirty="0">
              <a:latin typeface="Arial" pitchFamily="34" charset="0"/>
              <a:cs typeface="Arial" pitchFamily="34" charset="0"/>
            </a:endParaRPr>
          </a:p>
          <a:p>
            <a:pPr lvl="0">
              <a:buFont typeface="Wingdings" pitchFamily="2" charset="2"/>
              <a:buChar char="Ø"/>
            </a:pPr>
            <a:r>
              <a:rPr lang="en-US" sz="2800" dirty="0">
                <a:latin typeface="Arial" pitchFamily="34" charset="0"/>
                <a:cs typeface="Arial" pitchFamily="34" charset="0"/>
              </a:rPr>
              <a:t>To assist members of the European Horse Welfare and the transport, slaughter and veterinarians network.</a:t>
            </a:r>
            <a:endParaRPr lang="pt-PT" sz="2800" dirty="0">
              <a:latin typeface="Arial" pitchFamily="34" charset="0"/>
              <a:cs typeface="Arial" pitchFamily="34" charset="0"/>
            </a:endParaRPr>
          </a:p>
          <a:p>
            <a:pPr lvl="0" algn="just">
              <a:buFont typeface="Wingdings" pitchFamily="2" charset="2"/>
              <a:buChar char="Ø"/>
            </a:pPr>
            <a:r>
              <a:rPr lang="en-US" sz="2800" dirty="0">
                <a:latin typeface="Arial" pitchFamily="34" charset="0"/>
                <a:cs typeface="Arial" pitchFamily="34" charset="0"/>
              </a:rPr>
              <a:t>To help members coordinate their activities in order to increase the visibility and impact  of the equine sport, tourism and recreation sectors.</a:t>
            </a:r>
            <a:endParaRPr lang="pt-PT" sz="2800" dirty="0">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err="1"/>
              <a:t>European</a:t>
            </a:r>
            <a:r>
              <a:rPr lang="pt-PT" b="1" dirty="0"/>
              <a:t> </a:t>
            </a:r>
            <a:r>
              <a:rPr lang="pt-PT" b="1" dirty="0" err="1"/>
              <a:t>Horse</a:t>
            </a:r>
            <a:r>
              <a:rPr lang="pt-PT" b="1" dirty="0"/>
              <a:t> Network</a:t>
            </a:r>
          </a:p>
        </p:txBody>
      </p:sp>
      <p:sp>
        <p:nvSpPr>
          <p:cNvPr id="3" name="Rectângulo 2"/>
          <p:cNvSpPr/>
          <p:nvPr/>
        </p:nvSpPr>
        <p:spPr>
          <a:xfrm>
            <a:off x="838200" y="1600200"/>
            <a:ext cx="7543800" cy="4216539"/>
          </a:xfrm>
          <a:prstGeom prst="rect">
            <a:avLst/>
          </a:prstGeom>
        </p:spPr>
        <p:txBody>
          <a:bodyPr wrap="square">
            <a:spAutoFit/>
          </a:bodyPr>
          <a:lstStyle/>
          <a:p>
            <a:r>
              <a:rPr lang="pt-PT" sz="2800" dirty="0">
                <a:latin typeface="Arial" pitchFamily="34" charset="0"/>
                <a:cs typeface="Arial" pitchFamily="34" charset="0"/>
              </a:rPr>
              <a:t> </a:t>
            </a:r>
          </a:p>
          <a:p>
            <a:pPr lvl="0">
              <a:buFont typeface="Wingdings" pitchFamily="2" charset="2"/>
              <a:buChar char="Ø"/>
            </a:pPr>
            <a:r>
              <a:rPr lang="en-US" sz="2400" dirty="0">
                <a:latin typeface="Arial" pitchFamily="34" charset="0"/>
                <a:cs typeface="Arial" pitchFamily="34" charset="0"/>
              </a:rPr>
              <a:t>Act as a platform for the horse, pony and donkey industry to communicate common issues with European institutions and media at the European level.</a:t>
            </a:r>
            <a:endParaRPr lang="pt-PT" sz="2400" dirty="0">
              <a:latin typeface="Arial" pitchFamily="34" charset="0"/>
              <a:cs typeface="Arial" pitchFamily="34" charset="0"/>
            </a:endParaRPr>
          </a:p>
          <a:p>
            <a:pPr lvl="0">
              <a:buFont typeface="Wingdings" pitchFamily="2" charset="2"/>
              <a:buChar char="Ø"/>
            </a:pPr>
            <a:r>
              <a:rPr lang="en-US" sz="2400" dirty="0">
                <a:latin typeface="Arial" pitchFamily="34" charset="0"/>
                <a:cs typeface="Arial" pitchFamily="34" charset="0"/>
              </a:rPr>
              <a:t>Exchange views on political developments affecting the horse sector in Europe.</a:t>
            </a:r>
            <a:endParaRPr lang="pt-PT" sz="2400" dirty="0">
              <a:latin typeface="Arial" pitchFamily="34" charset="0"/>
              <a:cs typeface="Arial" pitchFamily="34" charset="0"/>
            </a:endParaRPr>
          </a:p>
          <a:p>
            <a:pPr lvl="0">
              <a:buFont typeface="Wingdings" pitchFamily="2" charset="2"/>
              <a:buChar char="Ø"/>
            </a:pPr>
            <a:r>
              <a:rPr lang="en-US" sz="2400" dirty="0">
                <a:latin typeface="Arial" pitchFamily="34" charset="0"/>
                <a:cs typeface="Arial" pitchFamily="34" charset="0"/>
              </a:rPr>
              <a:t>Discuss, define and lobby on areas of common interests on the European political agenda.</a:t>
            </a:r>
            <a:endParaRPr lang="pt-PT" sz="2400" dirty="0">
              <a:latin typeface="Arial" pitchFamily="34" charset="0"/>
              <a:cs typeface="Arial" pitchFamily="34" charset="0"/>
            </a:endParaRPr>
          </a:p>
          <a:p>
            <a:pPr lvl="0" algn="just">
              <a:buFont typeface="Wingdings" pitchFamily="2" charset="2"/>
              <a:buChar char="Ø"/>
            </a:pPr>
            <a:r>
              <a:rPr lang="en-US" sz="2400" dirty="0">
                <a:latin typeface="Arial" pitchFamily="34" charset="0"/>
                <a:cs typeface="Arial" pitchFamily="34" charset="0"/>
              </a:rPr>
              <a:t>Discuss and define issues of common interest to develop the horse sector in Europe.</a:t>
            </a:r>
            <a:endParaRPr lang="pt-PT" sz="2400" dirty="0">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err="1"/>
              <a:t>National</a:t>
            </a:r>
            <a:r>
              <a:rPr lang="pt-PT" b="1" dirty="0"/>
              <a:t> </a:t>
            </a:r>
            <a:r>
              <a:rPr lang="pt-PT" b="1" dirty="0" err="1"/>
              <a:t>Federations</a:t>
            </a:r>
            <a:endParaRPr lang="pt-PT" b="1" dirty="0"/>
          </a:p>
        </p:txBody>
      </p:sp>
      <p:sp>
        <p:nvSpPr>
          <p:cNvPr id="3" name="Rectângulo 2"/>
          <p:cNvSpPr/>
          <p:nvPr/>
        </p:nvSpPr>
        <p:spPr>
          <a:xfrm>
            <a:off x="1143000" y="2438400"/>
            <a:ext cx="6477000" cy="2246769"/>
          </a:xfrm>
          <a:prstGeom prst="rect">
            <a:avLst/>
          </a:prstGeom>
        </p:spPr>
        <p:txBody>
          <a:bodyPr wrap="square">
            <a:spAutoFit/>
          </a:bodyPr>
          <a:lstStyle/>
          <a:p>
            <a:pPr algn="just"/>
            <a:r>
              <a:rPr lang="pt-PT" sz="2800" dirty="0" err="1">
                <a:latin typeface="Arial" pitchFamily="34" charset="0"/>
                <a:cs typeface="Arial" pitchFamily="34" charset="0"/>
              </a:rPr>
              <a:t>Each</a:t>
            </a:r>
            <a:r>
              <a:rPr lang="pt-PT" sz="2800" dirty="0">
                <a:latin typeface="Arial" pitchFamily="34" charset="0"/>
                <a:cs typeface="Arial" pitchFamily="34" charset="0"/>
              </a:rPr>
              <a:t> country </a:t>
            </a:r>
            <a:r>
              <a:rPr lang="pt-PT" sz="2800" dirty="0" err="1">
                <a:latin typeface="Arial" pitchFamily="34" charset="0"/>
                <a:cs typeface="Arial" pitchFamily="34" charset="0"/>
              </a:rPr>
              <a:t>has</a:t>
            </a:r>
            <a:r>
              <a:rPr lang="pt-PT" sz="2800" dirty="0">
                <a:latin typeface="Arial" pitchFamily="34" charset="0"/>
                <a:cs typeface="Arial" pitchFamily="34" charset="0"/>
              </a:rPr>
              <a:t> </a:t>
            </a:r>
            <a:r>
              <a:rPr lang="pt-PT" sz="2800" dirty="0" err="1">
                <a:latin typeface="Arial" pitchFamily="34" charset="0"/>
                <a:cs typeface="Arial" pitchFamily="34" charset="0"/>
              </a:rPr>
              <a:t>its</a:t>
            </a:r>
            <a:r>
              <a:rPr lang="pt-PT" sz="2800" dirty="0">
                <a:latin typeface="Arial" pitchFamily="34" charset="0"/>
                <a:cs typeface="Arial" pitchFamily="34" charset="0"/>
              </a:rPr>
              <a:t> </a:t>
            </a:r>
            <a:r>
              <a:rPr lang="pt-PT" sz="2800" dirty="0" err="1">
                <a:latin typeface="Arial" pitchFamily="34" charset="0"/>
                <a:cs typeface="Arial" pitchFamily="34" charset="0"/>
              </a:rPr>
              <a:t>own</a:t>
            </a:r>
            <a:r>
              <a:rPr lang="pt-PT" sz="2800" dirty="0">
                <a:latin typeface="Arial" pitchFamily="34" charset="0"/>
                <a:cs typeface="Arial" pitchFamily="34" charset="0"/>
              </a:rPr>
              <a:t> </a:t>
            </a:r>
            <a:r>
              <a:rPr lang="pt-PT" sz="2800" dirty="0" err="1">
                <a:latin typeface="Arial" pitchFamily="34" charset="0"/>
                <a:cs typeface="Arial" pitchFamily="34" charset="0"/>
              </a:rPr>
              <a:t>federation</a:t>
            </a:r>
            <a:r>
              <a:rPr lang="pt-PT" sz="2800" dirty="0">
                <a:latin typeface="Arial" pitchFamily="34" charset="0"/>
                <a:cs typeface="Arial" pitchFamily="34" charset="0"/>
              </a:rPr>
              <a:t> (</a:t>
            </a:r>
            <a:r>
              <a:rPr lang="pt-PT" sz="2800" dirty="0" err="1">
                <a:latin typeface="Arial" pitchFamily="34" charset="0"/>
                <a:cs typeface="Arial" pitchFamily="34" charset="0"/>
              </a:rPr>
              <a:t>or</a:t>
            </a:r>
            <a:r>
              <a:rPr lang="pt-PT" sz="2800" dirty="0">
                <a:latin typeface="Arial" pitchFamily="34" charset="0"/>
                <a:cs typeface="Arial" pitchFamily="34" charset="0"/>
              </a:rPr>
              <a:t> </a:t>
            </a:r>
            <a:r>
              <a:rPr lang="pt-PT" sz="2800" dirty="0" err="1">
                <a:latin typeface="Arial" pitchFamily="34" charset="0"/>
                <a:cs typeface="Arial" pitchFamily="34" charset="0"/>
              </a:rPr>
              <a:t>federations</a:t>
            </a:r>
            <a:r>
              <a:rPr lang="pt-PT" sz="2800" dirty="0">
                <a:latin typeface="Arial" pitchFamily="34" charset="0"/>
                <a:cs typeface="Arial" pitchFamily="34" charset="0"/>
              </a:rPr>
              <a:t>) </a:t>
            </a:r>
            <a:r>
              <a:rPr lang="pt-PT" sz="2800" dirty="0" err="1">
                <a:latin typeface="Arial" pitchFamily="34" charset="0"/>
                <a:cs typeface="Arial" pitchFamily="34" charset="0"/>
              </a:rPr>
              <a:t>which</a:t>
            </a:r>
            <a:r>
              <a:rPr lang="pt-PT" sz="2800" dirty="0">
                <a:latin typeface="Arial" pitchFamily="34" charset="0"/>
                <a:cs typeface="Arial" pitchFamily="34" charset="0"/>
              </a:rPr>
              <a:t>, in </a:t>
            </a:r>
            <a:r>
              <a:rPr lang="pt-PT" sz="2800" dirty="0" err="1">
                <a:latin typeface="Arial" pitchFamily="34" charset="0"/>
                <a:cs typeface="Arial" pitchFamily="34" charset="0"/>
              </a:rPr>
              <a:t>conection</a:t>
            </a:r>
            <a:r>
              <a:rPr lang="pt-PT" sz="2800" dirty="0">
                <a:latin typeface="Arial" pitchFamily="34" charset="0"/>
                <a:cs typeface="Arial" pitchFamily="34" charset="0"/>
              </a:rPr>
              <a:t> </a:t>
            </a:r>
            <a:r>
              <a:rPr lang="pt-PT" sz="2800" dirty="0" err="1">
                <a:latin typeface="Arial" pitchFamily="34" charset="0"/>
                <a:cs typeface="Arial" pitchFamily="34" charset="0"/>
              </a:rPr>
              <a:t>with</a:t>
            </a:r>
            <a:r>
              <a:rPr lang="pt-PT" sz="2800" dirty="0">
                <a:latin typeface="Arial" pitchFamily="34" charset="0"/>
                <a:cs typeface="Arial" pitchFamily="34" charset="0"/>
              </a:rPr>
              <a:t> </a:t>
            </a:r>
            <a:r>
              <a:rPr lang="pt-PT" sz="2800" dirty="0" err="1">
                <a:latin typeface="Arial" pitchFamily="34" charset="0"/>
                <a:cs typeface="Arial" pitchFamily="34" charset="0"/>
              </a:rPr>
              <a:t>the</a:t>
            </a:r>
            <a:r>
              <a:rPr lang="pt-PT" sz="2800" dirty="0">
                <a:latin typeface="Arial" pitchFamily="34" charset="0"/>
                <a:cs typeface="Arial" pitchFamily="34" charset="0"/>
              </a:rPr>
              <a:t> IGEQ, </a:t>
            </a:r>
            <a:r>
              <a:rPr lang="pt-PT" sz="2800" dirty="0" err="1">
                <a:latin typeface="Arial" pitchFamily="34" charset="0"/>
                <a:cs typeface="Arial" pitchFamily="34" charset="0"/>
              </a:rPr>
              <a:t>or</a:t>
            </a:r>
            <a:r>
              <a:rPr lang="pt-PT" sz="2800" dirty="0">
                <a:latin typeface="Arial" pitchFamily="34" charset="0"/>
                <a:cs typeface="Arial" pitchFamily="34" charset="0"/>
              </a:rPr>
              <a:t> </a:t>
            </a:r>
            <a:r>
              <a:rPr lang="pt-PT" sz="2800" dirty="0" err="1">
                <a:latin typeface="Arial" pitchFamily="34" charset="0"/>
                <a:cs typeface="Arial" pitchFamily="34" charset="0"/>
              </a:rPr>
              <a:t>the</a:t>
            </a:r>
            <a:r>
              <a:rPr lang="pt-PT" sz="2800" dirty="0">
                <a:latin typeface="Arial" pitchFamily="34" charset="0"/>
                <a:cs typeface="Arial" pitchFamily="34" charset="0"/>
              </a:rPr>
              <a:t> FEI (</a:t>
            </a:r>
            <a:r>
              <a:rPr lang="pt-PT" sz="2800" dirty="0" err="1">
                <a:latin typeface="Arial" pitchFamily="34" charset="0"/>
                <a:cs typeface="Arial" pitchFamily="34" charset="0"/>
              </a:rPr>
              <a:t>or</a:t>
            </a:r>
            <a:r>
              <a:rPr lang="pt-PT" sz="2800" dirty="0">
                <a:latin typeface="Arial" pitchFamily="34" charset="0"/>
                <a:cs typeface="Arial" pitchFamily="34" charset="0"/>
              </a:rPr>
              <a:t> </a:t>
            </a:r>
            <a:r>
              <a:rPr lang="pt-PT" sz="2800" dirty="0" err="1">
                <a:latin typeface="Arial" pitchFamily="34" charset="0"/>
                <a:cs typeface="Arial" pitchFamily="34" charset="0"/>
              </a:rPr>
              <a:t>other</a:t>
            </a:r>
            <a:r>
              <a:rPr lang="pt-PT" sz="2800" dirty="0">
                <a:latin typeface="Arial" pitchFamily="34" charset="0"/>
                <a:cs typeface="Arial" pitchFamily="34" charset="0"/>
              </a:rPr>
              <a:t> </a:t>
            </a:r>
            <a:r>
              <a:rPr lang="pt-PT" sz="2800" dirty="0" err="1">
                <a:latin typeface="Arial" pitchFamily="34" charset="0"/>
                <a:cs typeface="Arial" pitchFamily="34" charset="0"/>
              </a:rPr>
              <a:t>organisations</a:t>
            </a:r>
            <a:r>
              <a:rPr lang="pt-PT" sz="2800" dirty="0">
                <a:latin typeface="Arial" pitchFamily="34" charset="0"/>
                <a:cs typeface="Arial" pitchFamily="34" charset="0"/>
              </a:rPr>
              <a:t>) </a:t>
            </a:r>
            <a:r>
              <a:rPr lang="pt-PT" sz="2800" dirty="0" err="1">
                <a:latin typeface="Arial" pitchFamily="34" charset="0"/>
                <a:cs typeface="Arial" pitchFamily="34" charset="0"/>
              </a:rPr>
              <a:t>provides</a:t>
            </a:r>
            <a:r>
              <a:rPr lang="pt-PT" sz="2800" dirty="0">
                <a:latin typeface="Arial" pitchFamily="34" charset="0"/>
                <a:cs typeface="Arial" pitchFamily="34" charset="0"/>
              </a:rPr>
              <a:t> </a:t>
            </a:r>
            <a:r>
              <a:rPr lang="pt-PT" sz="2800" dirty="0" err="1">
                <a:latin typeface="Arial" pitchFamily="34" charset="0"/>
                <a:cs typeface="Arial" pitchFamily="34" charset="0"/>
              </a:rPr>
              <a:t>qualification</a:t>
            </a:r>
            <a:r>
              <a:rPr lang="pt-PT" sz="2800" dirty="0">
                <a:latin typeface="Arial" pitchFamily="34" charset="0"/>
                <a:cs typeface="Arial" pitchFamily="34" charset="0"/>
              </a:rPr>
              <a:t> </a:t>
            </a:r>
            <a:r>
              <a:rPr lang="pt-PT" sz="2800" dirty="0" err="1">
                <a:latin typeface="Arial" pitchFamily="34" charset="0"/>
                <a:cs typeface="Arial" pitchFamily="34" charset="0"/>
              </a:rPr>
              <a:t>and</a:t>
            </a:r>
            <a:r>
              <a:rPr lang="pt-PT" sz="2800" dirty="0">
                <a:latin typeface="Arial" pitchFamily="34" charset="0"/>
                <a:cs typeface="Arial" pitchFamily="34" charset="0"/>
              </a:rPr>
              <a:t> </a:t>
            </a:r>
            <a:r>
              <a:rPr lang="pt-PT" sz="2800" dirty="0" err="1">
                <a:latin typeface="Arial" pitchFamily="34" charset="0"/>
                <a:cs typeface="Arial" pitchFamily="34" charset="0"/>
              </a:rPr>
              <a:t>certification</a:t>
            </a:r>
            <a:r>
              <a:rPr lang="pt-PT" sz="2800" dirty="0">
                <a:latin typeface="Arial" pitchFamily="34" charset="0"/>
                <a:cs typeface="Arial" pitchFamily="34" charset="0"/>
              </a:rPr>
              <a:t> for </a:t>
            </a:r>
            <a:r>
              <a:rPr lang="pt-PT" sz="2800" dirty="0" err="1">
                <a:latin typeface="Arial" pitchFamily="34" charset="0"/>
                <a:cs typeface="Arial" pitchFamily="34" charset="0"/>
              </a:rPr>
              <a:t>riding</a:t>
            </a:r>
            <a:r>
              <a:rPr lang="pt-PT" sz="2800" dirty="0">
                <a:latin typeface="Arial" pitchFamily="34" charset="0"/>
                <a:cs typeface="Arial" pitchFamily="34" charset="0"/>
              </a:rPr>
              <a:t> </a:t>
            </a:r>
            <a:r>
              <a:rPr lang="pt-PT" sz="2800" dirty="0" err="1">
                <a:latin typeface="Arial" pitchFamily="34" charset="0"/>
                <a:cs typeface="Arial" pitchFamily="34" charset="0"/>
              </a:rPr>
              <a:t>instructors</a:t>
            </a:r>
            <a:r>
              <a:rPr lang="pt-PT" sz="2800" dirty="0">
                <a:latin typeface="Arial" pitchFamily="34" charset="0"/>
                <a:cs typeface="Arial" pitchFamily="34" charset="0"/>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b="1" dirty="0" err="1"/>
              <a:t>National</a:t>
            </a:r>
            <a:r>
              <a:rPr lang="pt-PT" b="1" dirty="0"/>
              <a:t> </a:t>
            </a:r>
            <a:r>
              <a:rPr lang="pt-PT" b="1" dirty="0" err="1"/>
              <a:t>Federations</a:t>
            </a:r>
            <a:r>
              <a:rPr lang="pt-PT" b="1" dirty="0"/>
              <a:t>, </a:t>
            </a:r>
            <a:r>
              <a:rPr lang="pt-PT" b="1" dirty="0" err="1"/>
              <a:t>the</a:t>
            </a:r>
            <a:r>
              <a:rPr lang="pt-PT" b="1" dirty="0"/>
              <a:t> Portuguese </a:t>
            </a:r>
            <a:r>
              <a:rPr lang="pt-PT" b="1" dirty="0" err="1"/>
              <a:t>example</a:t>
            </a:r>
            <a:r>
              <a:rPr lang="pt-PT" b="1" dirty="0"/>
              <a:t>:</a:t>
            </a:r>
          </a:p>
        </p:txBody>
      </p:sp>
      <p:grpSp>
        <p:nvGrpSpPr>
          <p:cNvPr id="4" name="Grupo 3"/>
          <p:cNvGrpSpPr/>
          <p:nvPr/>
        </p:nvGrpSpPr>
        <p:grpSpPr>
          <a:xfrm>
            <a:off x="381000" y="1600200"/>
            <a:ext cx="8382000" cy="3581400"/>
            <a:chOff x="381000" y="1600200"/>
            <a:chExt cx="8382000" cy="3192117"/>
          </a:xfrm>
        </p:grpSpPr>
        <p:sp>
          <p:nvSpPr>
            <p:cNvPr id="10" name="Text Box 82"/>
            <p:cNvSpPr txBox="1">
              <a:spLocks noChangeArrowheads="1"/>
            </p:cNvSpPr>
            <p:nvPr/>
          </p:nvSpPr>
          <p:spPr bwMode="auto">
            <a:xfrm>
              <a:off x="457200" y="2822713"/>
              <a:ext cx="2968625" cy="1969604"/>
            </a:xfrm>
            <a:prstGeom prst="rect">
              <a:avLst/>
            </a:prstGeom>
            <a:solidFill>
              <a:srgbClr val="FFFFFF"/>
            </a:solidFill>
            <a:ln w="9525">
              <a:noFill/>
              <a:miter lim="800000"/>
              <a:headEnd/>
              <a:tailEnd/>
            </a:ln>
          </p:spPr>
          <p:txBody>
            <a:bodyPr/>
            <a:lstStyle/>
            <a:p>
              <a:pPr>
                <a:buFont typeface="Symbol" pitchFamily="18" charset="2"/>
                <a:buChar char="·"/>
              </a:pPr>
              <a:r>
                <a:rPr lang="en-GB" sz="1400" dirty="0">
                  <a:solidFill>
                    <a:srgbClr val="002060"/>
                  </a:solidFill>
                  <a:latin typeface="Arial" pitchFamily="34" charset="0"/>
                  <a:cs typeface="Arial" pitchFamily="34" charset="0"/>
                </a:rPr>
                <a:t>Level </a:t>
              </a:r>
              <a:r>
                <a:rPr lang="pt-PT" sz="1400" dirty="0" err="1">
                  <a:solidFill>
                    <a:srgbClr val="002060"/>
                  </a:solidFill>
                  <a:latin typeface="Arial" pitchFamily="34" charset="0"/>
                  <a:cs typeface="Arial" pitchFamily="34" charset="0"/>
                </a:rPr>
                <a:t>Minimum</a:t>
              </a:r>
              <a:r>
                <a:rPr lang="pt-PT" sz="1400" dirty="0">
                  <a:solidFill>
                    <a:srgbClr val="002060"/>
                  </a:solidFill>
                  <a:latin typeface="Arial" pitchFamily="34" charset="0"/>
                  <a:cs typeface="Arial" pitchFamily="34" charset="0"/>
                </a:rPr>
                <a:t> 18 </a:t>
              </a:r>
              <a:r>
                <a:rPr lang="pt-PT" sz="1400" dirty="0" err="1">
                  <a:solidFill>
                    <a:srgbClr val="002060"/>
                  </a:solidFill>
                  <a:latin typeface="Arial" pitchFamily="34" charset="0"/>
                  <a:cs typeface="Arial" pitchFamily="34" charset="0"/>
                </a:rPr>
                <a:t>years</a:t>
              </a:r>
              <a:r>
                <a:rPr lang="pt-PT" sz="1400" dirty="0">
                  <a:solidFill>
                    <a:srgbClr val="002060"/>
                  </a:solidFill>
                  <a:latin typeface="Arial" pitchFamily="34" charset="0"/>
                  <a:cs typeface="Arial" pitchFamily="34" charset="0"/>
                </a:rPr>
                <a:t> </a:t>
              </a:r>
              <a:r>
                <a:rPr lang="pt-PT" sz="1400" dirty="0" err="1">
                  <a:solidFill>
                    <a:srgbClr val="002060"/>
                  </a:solidFill>
                  <a:latin typeface="Arial" pitchFamily="34" charset="0"/>
                  <a:cs typeface="Arial" pitchFamily="34" charset="0"/>
                </a:rPr>
                <a:t>old</a:t>
              </a:r>
              <a:endParaRPr lang="pt-PT" sz="1400" dirty="0">
                <a:solidFill>
                  <a:srgbClr val="002060"/>
                </a:solidFill>
                <a:latin typeface="Arial" pitchFamily="34" charset="0"/>
                <a:cs typeface="Arial" pitchFamily="34" charset="0"/>
              </a:endParaRPr>
            </a:p>
            <a:p>
              <a:pPr>
                <a:buFont typeface="Symbol" pitchFamily="18" charset="2"/>
                <a:buChar char="·"/>
              </a:pPr>
              <a:r>
                <a:rPr lang="en-GB" sz="1400" dirty="0">
                  <a:solidFill>
                    <a:srgbClr val="002060"/>
                  </a:solidFill>
                  <a:latin typeface="Arial" pitchFamily="34" charset="0"/>
                  <a:cs typeface="Arial" pitchFamily="34" charset="0"/>
                </a:rPr>
                <a:t>Level 3 of the EQF</a:t>
              </a:r>
            </a:p>
            <a:p>
              <a:pPr>
                <a:buFont typeface="Symbol" pitchFamily="18" charset="2"/>
                <a:buChar char="·"/>
              </a:pPr>
              <a:r>
                <a:rPr lang="en-GB" sz="1400" dirty="0">
                  <a:solidFill>
                    <a:srgbClr val="002060"/>
                  </a:solidFill>
                  <a:latin typeface="Arial" pitchFamily="34" charset="0"/>
                  <a:cs typeface="Arial" pitchFamily="34" charset="0"/>
                </a:rPr>
                <a:t>Specific examinations</a:t>
              </a:r>
            </a:p>
            <a:p>
              <a:pPr>
                <a:buFont typeface="Symbol" pitchFamily="18" charset="2"/>
                <a:buChar char="·"/>
              </a:pPr>
              <a:r>
                <a:rPr lang="en-GB" sz="1400" dirty="0">
                  <a:solidFill>
                    <a:srgbClr val="002060"/>
                  </a:solidFill>
                  <a:latin typeface="Arial" pitchFamily="34" charset="0"/>
                  <a:cs typeface="Arial" pitchFamily="34" charset="0"/>
                </a:rPr>
                <a:t>Have a place to make the training post</a:t>
              </a:r>
            </a:p>
          </p:txBody>
        </p:sp>
        <p:sp>
          <p:nvSpPr>
            <p:cNvPr id="5" name="Text Box 76"/>
            <p:cNvSpPr txBox="1">
              <a:spLocks noChangeArrowheads="1"/>
            </p:cNvSpPr>
            <p:nvPr/>
          </p:nvSpPr>
          <p:spPr bwMode="auto">
            <a:xfrm>
              <a:off x="6019800" y="2819400"/>
              <a:ext cx="2743200" cy="1828800"/>
            </a:xfrm>
            <a:prstGeom prst="rect">
              <a:avLst/>
            </a:prstGeom>
            <a:solidFill>
              <a:srgbClr val="FFFFFF"/>
            </a:solidFill>
            <a:ln w="9525">
              <a:noFill/>
              <a:miter lim="800000"/>
              <a:headEnd/>
              <a:tailEnd/>
            </a:ln>
          </p:spPr>
          <p:txBody>
            <a:bodyPr/>
            <a:lstStyle/>
            <a:p>
              <a:r>
                <a:rPr lang="en-GB" sz="1400" dirty="0">
                  <a:solidFill>
                    <a:srgbClr val="002060"/>
                  </a:solidFill>
                  <a:latin typeface="Arial" pitchFamily="34" charset="0"/>
                  <a:cs typeface="Arial" pitchFamily="34" charset="0"/>
                </a:rPr>
                <a:t>Conducting elementary technical activities, </a:t>
              </a:r>
              <a:r>
                <a:rPr lang="en-GB" sz="1400" b="1" dirty="0">
                  <a:solidFill>
                    <a:srgbClr val="002060"/>
                  </a:solidFill>
                  <a:latin typeface="Arial" pitchFamily="34" charset="0"/>
                  <a:cs typeface="Arial" pitchFamily="34" charset="0"/>
                </a:rPr>
                <a:t>under the supervision of superior trainers</a:t>
              </a:r>
              <a:r>
                <a:rPr lang="en-GB" sz="1400" dirty="0">
                  <a:solidFill>
                    <a:srgbClr val="002060"/>
                  </a:solidFill>
                  <a:latin typeface="Arial" pitchFamily="34" charset="0"/>
                  <a:cs typeface="Arial" pitchFamily="34" charset="0"/>
                </a:rPr>
                <a:t> or assisting training and competition on the subsequent stages</a:t>
              </a:r>
              <a:r>
                <a:rPr lang="en-GB" sz="1000" dirty="0">
                  <a:solidFill>
                    <a:srgbClr val="002060"/>
                  </a:solidFill>
                  <a:latin typeface="Arial" pitchFamily="34" charset="0"/>
                  <a:cs typeface="Arial" pitchFamily="34" charset="0"/>
                </a:rPr>
                <a:t> </a:t>
              </a:r>
              <a:endParaRPr lang="en-GB" sz="1000" b="1" dirty="0">
                <a:solidFill>
                  <a:srgbClr val="002060"/>
                </a:solidFill>
                <a:latin typeface="Arial" pitchFamily="34" charset="0"/>
                <a:cs typeface="Arial" pitchFamily="34" charset="0"/>
              </a:endParaRPr>
            </a:p>
            <a:p>
              <a:endParaRPr lang="pt-PT" dirty="0"/>
            </a:p>
          </p:txBody>
        </p:sp>
        <p:sp>
          <p:nvSpPr>
            <p:cNvPr id="6" name="Text Box 78"/>
            <p:cNvSpPr txBox="1">
              <a:spLocks noChangeArrowheads="1"/>
            </p:cNvSpPr>
            <p:nvPr/>
          </p:nvSpPr>
          <p:spPr bwMode="auto">
            <a:xfrm>
              <a:off x="381000" y="1600200"/>
              <a:ext cx="2968625" cy="669471"/>
            </a:xfrm>
            <a:prstGeom prst="rect">
              <a:avLst/>
            </a:prstGeom>
            <a:solidFill>
              <a:srgbClr val="C0C0C0"/>
            </a:solidFill>
            <a:ln w="9525">
              <a:solidFill>
                <a:srgbClr val="000000"/>
              </a:solidFill>
              <a:miter lim="800000"/>
              <a:headEnd/>
              <a:tailEnd/>
            </a:ln>
          </p:spPr>
          <p:txBody>
            <a:bodyPr/>
            <a:lstStyle/>
            <a:p>
              <a:pPr algn="ctr"/>
              <a:r>
                <a:rPr lang="pt-PT" sz="2000" b="1" dirty="0">
                  <a:latin typeface="Arial" pitchFamily="34" charset="0"/>
                  <a:cs typeface="Arial" pitchFamily="34" charset="0"/>
                </a:rPr>
                <a:t>Inicial </a:t>
              </a:r>
              <a:r>
                <a:rPr lang="pt-PT" sz="2000" b="1" dirty="0" err="1">
                  <a:latin typeface="Arial" pitchFamily="34" charset="0"/>
                  <a:cs typeface="Arial" pitchFamily="34" charset="0"/>
                </a:rPr>
                <a:t>requirements</a:t>
              </a:r>
              <a:endParaRPr lang="pt-PT" sz="2000" dirty="0">
                <a:latin typeface="Arial" pitchFamily="34" charset="0"/>
                <a:cs typeface="Arial" pitchFamily="34" charset="0"/>
              </a:endParaRPr>
            </a:p>
          </p:txBody>
        </p:sp>
        <p:sp>
          <p:nvSpPr>
            <p:cNvPr id="7" name="Text Box 79"/>
            <p:cNvSpPr txBox="1">
              <a:spLocks noChangeArrowheads="1"/>
            </p:cNvSpPr>
            <p:nvPr/>
          </p:nvSpPr>
          <p:spPr bwMode="auto">
            <a:xfrm>
              <a:off x="3698875" y="1600200"/>
              <a:ext cx="1920875" cy="669471"/>
            </a:xfrm>
            <a:prstGeom prst="rect">
              <a:avLst/>
            </a:prstGeom>
            <a:solidFill>
              <a:srgbClr val="C0C0C0"/>
            </a:solidFill>
            <a:ln w="9525">
              <a:solidFill>
                <a:srgbClr val="000000"/>
              </a:solidFill>
              <a:miter lim="800000"/>
              <a:headEnd/>
              <a:tailEnd/>
            </a:ln>
          </p:spPr>
          <p:txBody>
            <a:bodyPr/>
            <a:lstStyle/>
            <a:p>
              <a:pPr algn="ctr"/>
              <a:r>
                <a:rPr lang="pt-PT" sz="2000" b="1" dirty="0" err="1">
                  <a:latin typeface="Arial" pitchFamily="34" charset="0"/>
                  <a:cs typeface="Arial" pitchFamily="34" charset="0"/>
                </a:rPr>
                <a:t>Education</a:t>
              </a:r>
              <a:endParaRPr lang="pt-PT" sz="2000" dirty="0">
                <a:latin typeface="Arial" pitchFamily="34" charset="0"/>
                <a:cs typeface="Arial" pitchFamily="34" charset="0"/>
              </a:endParaRPr>
            </a:p>
          </p:txBody>
        </p:sp>
        <p:sp>
          <p:nvSpPr>
            <p:cNvPr id="8" name="Text Box 80"/>
            <p:cNvSpPr txBox="1">
              <a:spLocks noChangeArrowheads="1"/>
            </p:cNvSpPr>
            <p:nvPr/>
          </p:nvSpPr>
          <p:spPr bwMode="auto">
            <a:xfrm>
              <a:off x="5969000" y="1600200"/>
              <a:ext cx="2794000" cy="669471"/>
            </a:xfrm>
            <a:prstGeom prst="rect">
              <a:avLst/>
            </a:prstGeom>
            <a:solidFill>
              <a:srgbClr val="C0C0C0"/>
            </a:solidFill>
            <a:ln w="9525">
              <a:solidFill>
                <a:srgbClr val="000000"/>
              </a:solidFill>
              <a:miter lim="800000"/>
              <a:headEnd/>
              <a:tailEnd/>
            </a:ln>
          </p:spPr>
          <p:txBody>
            <a:bodyPr/>
            <a:lstStyle/>
            <a:p>
              <a:pPr algn="ctr"/>
              <a:r>
                <a:rPr lang="pt-PT" sz="2000" b="1" dirty="0" err="1">
                  <a:latin typeface="Arial" pitchFamily="34" charset="0"/>
                  <a:cs typeface="Arial" pitchFamily="34" charset="0"/>
                </a:rPr>
                <a:t>Qualification</a:t>
              </a:r>
              <a:endParaRPr lang="pt-PT" sz="2000" dirty="0">
                <a:latin typeface="Arial" pitchFamily="34" charset="0"/>
                <a:cs typeface="Arial" pitchFamily="34" charset="0"/>
              </a:endParaRPr>
            </a:p>
          </p:txBody>
        </p:sp>
        <p:sp>
          <p:nvSpPr>
            <p:cNvPr id="9" name="AutoShape 81"/>
            <p:cNvSpPr>
              <a:spLocks noChangeArrowheads="1"/>
            </p:cNvSpPr>
            <p:nvPr/>
          </p:nvSpPr>
          <p:spPr bwMode="auto">
            <a:xfrm>
              <a:off x="3698875" y="2939143"/>
              <a:ext cx="1920875" cy="1785257"/>
            </a:xfrm>
            <a:prstGeom prst="rightArrow">
              <a:avLst>
                <a:gd name="adj1" fmla="val 50000"/>
                <a:gd name="adj2" fmla="val 34375"/>
              </a:avLst>
            </a:prstGeom>
            <a:noFill/>
            <a:ln w="9525">
              <a:solidFill>
                <a:srgbClr val="000000"/>
              </a:solidFill>
              <a:miter lim="800000"/>
              <a:headEnd/>
              <a:tailEnd/>
            </a:ln>
          </p:spPr>
          <p:txBody>
            <a:bodyPr/>
            <a:lstStyle/>
            <a:p>
              <a:endParaRPr lang="pt-PT"/>
            </a:p>
          </p:txBody>
        </p:sp>
        <p:sp>
          <p:nvSpPr>
            <p:cNvPr id="11" name="Text Box 83"/>
            <p:cNvSpPr txBox="1">
              <a:spLocks noChangeArrowheads="1"/>
            </p:cNvSpPr>
            <p:nvPr/>
          </p:nvSpPr>
          <p:spPr bwMode="auto">
            <a:xfrm>
              <a:off x="3873500" y="3608614"/>
              <a:ext cx="1397000" cy="691787"/>
            </a:xfrm>
            <a:prstGeom prst="rect">
              <a:avLst/>
            </a:prstGeom>
            <a:noFill/>
            <a:ln w="9525">
              <a:noFill/>
              <a:miter lim="800000"/>
              <a:headEnd/>
              <a:tailEnd/>
            </a:ln>
          </p:spPr>
          <p:txBody>
            <a:bodyPr/>
            <a:lstStyle/>
            <a:p>
              <a:pPr algn="ctr"/>
              <a:r>
                <a:rPr lang="pt-PT" sz="2400" b="1" dirty="0" err="1">
                  <a:latin typeface="Arial" pitchFamily="34" charset="0"/>
                  <a:cs typeface="Arial" pitchFamily="34" charset="0"/>
                </a:rPr>
                <a:t>Level</a:t>
              </a:r>
              <a:r>
                <a:rPr lang="pt-PT" sz="2400" b="1" dirty="0">
                  <a:latin typeface="Arial" pitchFamily="34" charset="0"/>
                  <a:cs typeface="Arial" pitchFamily="34" charset="0"/>
                </a:rPr>
                <a:t> 1</a:t>
              </a: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304800"/>
            <a:ext cx="7543800" cy="1143000"/>
          </a:xfrm>
        </p:spPr>
        <p:txBody>
          <a:bodyPr>
            <a:normAutofit fontScale="90000"/>
          </a:bodyPr>
          <a:lstStyle/>
          <a:p>
            <a:r>
              <a:rPr lang="pt-PT" b="1" dirty="0" err="1"/>
              <a:t>National</a:t>
            </a:r>
            <a:r>
              <a:rPr lang="pt-PT" b="1" dirty="0"/>
              <a:t> </a:t>
            </a:r>
            <a:r>
              <a:rPr lang="pt-PT" b="1" dirty="0" err="1"/>
              <a:t>Federations</a:t>
            </a:r>
            <a:r>
              <a:rPr lang="pt-PT" b="1" dirty="0"/>
              <a:t>, </a:t>
            </a:r>
            <a:r>
              <a:rPr lang="pt-PT" b="1" dirty="0" err="1"/>
              <a:t>the</a:t>
            </a:r>
            <a:r>
              <a:rPr lang="pt-PT" b="1" dirty="0"/>
              <a:t> Portuguese </a:t>
            </a:r>
            <a:r>
              <a:rPr lang="pt-PT" b="1" dirty="0" err="1"/>
              <a:t>example</a:t>
            </a:r>
            <a:r>
              <a:rPr lang="pt-PT" b="1" dirty="0"/>
              <a:t>:</a:t>
            </a:r>
          </a:p>
        </p:txBody>
      </p:sp>
      <p:grpSp>
        <p:nvGrpSpPr>
          <p:cNvPr id="12" name="Grupo 11"/>
          <p:cNvGrpSpPr/>
          <p:nvPr/>
        </p:nvGrpSpPr>
        <p:grpSpPr>
          <a:xfrm>
            <a:off x="533400" y="1752600"/>
            <a:ext cx="8153400" cy="4191257"/>
            <a:chOff x="533400" y="1752600"/>
            <a:chExt cx="8153400" cy="4191257"/>
          </a:xfrm>
        </p:grpSpPr>
        <p:grpSp>
          <p:nvGrpSpPr>
            <p:cNvPr id="13" name="Group 11"/>
            <p:cNvGrpSpPr>
              <a:grpSpLocks/>
            </p:cNvGrpSpPr>
            <p:nvPr/>
          </p:nvGrpSpPr>
          <p:grpSpPr bwMode="auto">
            <a:xfrm>
              <a:off x="533400" y="1752600"/>
              <a:ext cx="8153400" cy="914400"/>
              <a:chOff x="1701" y="1417"/>
              <a:chExt cx="8640" cy="540"/>
            </a:xfrm>
          </p:grpSpPr>
          <p:sp>
            <p:nvSpPr>
              <p:cNvPr id="21" name="Text Box 12"/>
              <p:cNvSpPr txBox="1">
                <a:spLocks noChangeArrowheads="1"/>
              </p:cNvSpPr>
              <p:nvPr/>
            </p:nvSpPr>
            <p:spPr bwMode="auto">
              <a:xfrm>
                <a:off x="1701" y="1417"/>
                <a:ext cx="3060" cy="540"/>
              </a:xfrm>
              <a:prstGeom prst="rect">
                <a:avLst/>
              </a:prstGeom>
              <a:solidFill>
                <a:srgbClr val="C0C0C0"/>
              </a:solidFill>
              <a:ln w="9525">
                <a:solidFill>
                  <a:srgbClr val="000000"/>
                </a:solidFill>
                <a:miter lim="800000"/>
                <a:headEnd/>
                <a:tailEnd/>
              </a:ln>
            </p:spPr>
            <p:txBody>
              <a:bodyPr/>
              <a:lstStyle/>
              <a:p>
                <a:pPr algn="ctr"/>
                <a:r>
                  <a:rPr lang="pt-PT" sz="2000" b="1" dirty="0">
                    <a:latin typeface="Arial" pitchFamily="34" charset="0"/>
                    <a:cs typeface="Arial" pitchFamily="34" charset="0"/>
                  </a:rPr>
                  <a:t>Inicial </a:t>
                </a:r>
                <a:r>
                  <a:rPr lang="pt-PT" sz="2000" b="1" dirty="0" err="1">
                    <a:latin typeface="Arial" pitchFamily="34" charset="0"/>
                    <a:cs typeface="Arial" pitchFamily="34" charset="0"/>
                  </a:rPr>
                  <a:t>requirements</a:t>
                </a:r>
                <a:endParaRPr lang="pt-PT" sz="2000" dirty="0">
                  <a:latin typeface="Arial" pitchFamily="34" charset="0"/>
                  <a:cs typeface="Arial" pitchFamily="34" charset="0"/>
                </a:endParaRPr>
              </a:p>
            </p:txBody>
          </p:sp>
          <p:sp>
            <p:nvSpPr>
              <p:cNvPr id="22" name="Text Box 13"/>
              <p:cNvSpPr txBox="1">
                <a:spLocks noChangeArrowheads="1"/>
              </p:cNvSpPr>
              <p:nvPr/>
            </p:nvSpPr>
            <p:spPr bwMode="auto">
              <a:xfrm>
                <a:off x="5121" y="1417"/>
                <a:ext cx="1980" cy="540"/>
              </a:xfrm>
              <a:prstGeom prst="rect">
                <a:avLst/>
              </a:prstGeom>
              <a:solidFill>
                <a:srgbClr val="C0C0C0"/>
              </a:solidFill>
              <a:ln w="9525">
                <a:solidFill>
                  <a:srgbClr val="000000"/>
                </a:solidFill>
                <a:miter lim="800000"/>
                <a:headEnd/>
                <a:tailEnd/>
              </a:ln>
            </p:spPr>
            <p:txBody>
              <a:bodyPr/>
              <a:lstStyle/>
              <a:p>
                <a:pPr algn="ctr"/>
                <a:r>
                  <a:rPr lang="pt-PT" sz="2000" b="1" dirty="0" err="1">
                    <a:latin typeface="Arial" pitchFamily="34" charset="0"/>
                    <a:cs typeface="Arial" pitchFamily="34" charset="0"/>
                  </a:rPr>
                  <a:t>Education</a:t>
                </a:r>
                <a:endParaRPr lang="pt-PT" sz="2000" dirty="0">
                  <a:latin typeface="Arial" pitchFamily="34" charset="0"/>
                  <a:cs typeface="Arial" pitchFamily="34" charset="0"/>
                </a:endParaRPr>
              </a:p>
            </p:txBody>
          </p:sp>
          <p:sp>
            <p:nvSpPr>
              <p:cNvPr id="23" name="Text Box 14"/>
              <p:cNvSpPr txBox="1">
                <a:spLocks noChangeArrowheads="1"/>
              </p:cNvSpPr>
              <p:nvPr/>
            </p:nvSpPr>
            <p:spPr bwMode="auto">
              <a:xfrm>
                <a:off x="7461" y="1417"/>
                <a:ext cx="2880" cy="540"/>
              </a:xfrm>
              <a:prstGeom prst="rect">
                <a:avLst/>
              </a:prstGeom>
              <a:solidFill>
                <a:srgbClr val="C0C0C0"/>
              </a:solidFill>
              <a:ln w="9525">
                <a:solidFill>
                  <a:srgbClr val="000000"/>
                </a:solidFill>
                <a:miter lim="800000"/>
                <a:headEnd/>
                <a:tailEnd/>
              </a:ln>
            </p:spPr>
            <p:txBody>
              <a:bodyPr/>
              <a:lstStyle/>
              <a:p>
                <a:pPr algn="ctr"/>
                <a:r>
                  <a:rPr lang="pt-PT" sz="2000" b="1" dirty="0" err="1">
                    <a:latin typeface="Arial" pitchFamily="34" charset="0"/>
                    <a:cs typeface="Arial" pitchFamily="34" charset="0"/>
                  </a:rPr>
                  <a:t>Qualification</a:t>
                </a:r>
                <a:endParaRPr lang="pt-PT" sz="2000" dirty="0">
                  <a:latin typeface="Arial" pitchFamily="34" charset="0"/>
                  <a:cs typeface="Arial" pitchFamily="34" charset="0"/>
                </a:endParaRPr>
              </a:p>
            </p:txBody>
          </p:sp>
        </p:grpSp>
        <p:grpSp>
          <p:nvGrpSpPr>
            <p:cNvPr id="14" name="Group 15"/>
            <p:cNvGrpSpPr>
              <a:grpSpLocks/>
            </p:cNvGrpSpPr>
            <p:nvPr/>
          </p:nvGrpSpPr>
          <p:grpSpPr bwMode="auto">
            <a:xfrm>
              <a:off x="533400" y="2895599"/>
              <a:ext cx="8153400" cy="3048258"/>
              <a:chOff x="1701" y="4657"/>
              <a:chExt cx="8640" cy="3503"/>
            </a:xfrm>
          </p:grpSpPr>
          <p:sp>
            <p:nvSpPr>
              <p:cNvPr id="15" name="AutoShape 16"/>
              <p:cNvSpPr>
                <a:spLocks noChangeArrowheads="1"/>
              </p:cNvSpPr>
              <p:nvPr/>
            </p:nvSpPr>
            <p:spPr bwMode="auto">
              <a:xfrm>
                <a:off x="1701" y="4657"/>
                <a:ext cx="8640" cy="1440"/>
              </a:xfrm>
              <a:prstGeom prst="downArrowCallout">
                <a:avLst>
                  <a:gd name="adj1" fmla="val 150000"/>
                  <a:gd name="adj2" fmla="val 150000"/>
                  <a:gd name="adj3" fmla="val 16667"/>
                  <a:gd name="adj4" fmla="val 66667"/>
                </a:avLst>
              </a:prstGeom>
              <a:solidFill>
                <a:srgbClr val="FFFFFF"/>
              </a:solidFill>
              <a:ln w="9525">
                <a:solidFill>
                  <a:srgbClr val="000000"/>
                </a:solidFill>
                <a:miter lim="800000"/>
                <a:headEnd/>
                <a:tailEnd/>
              </a:ln>
            </p:spPr>
            <p:txBody>
              <a:bodyPr/>
              <a:lstStyle/>
              <a:p>
                <a:endParaRPr lang="pt-PT"/>
              </a:p>
            </p:txBody>
          </p:sp>
          <p:sp>
            <p:nvSpPr>
              <p:cNvPr id="16" name="Text Box 17"/>
              <p:cNvSpPr txBox="1">
                <a:spLocks noChangeArrowheads="1"/>
              </p:cNvSpPr>
              <p:nvPr/>
            </p:nvSpPr>
            <p:spPr bwMode="auto">
              <a:xfrm>
                <a:off x="2061" y="4657"/>
                <a:ext cx="7920" cy="900"/>
              </a:xfrm>
              <a:prstGeom prst="rect">
                <a:avLst/>
              </a:prstGeom>
              <a:noFill/>
              <a:ln w="9525">
                <a:noFill/>
                <a:miter lim="800000"/>
                <a:headEnd/>
                <a:tailEnd/>
              </a:ln>
            </p:spPr>
            <p:txBody>
              <a:bodyPr/>
              <a:lstStyle/>
              <a:p>
                <a:r>
                  <a:rPr lang="en-GB" sz="1600" dirty="0">
                    <a:solidFill>
                      <a:srgbClr val="002060"/>
                    </a:solidFill>
                    <a:latin typeface="Arial" pitchFamily="34" charset="0"/>
                    <a:cs typeface="Arial" pitchFamily="34" charset="0"/>
                  </a:rPr>
                  <a:t>1 year of Professional experience as Level 1 Trainer </a:t>
                </a:r>
              </a:p>
              <a:p>
                <a:r>
                  <a:rPr lang="pt-PT" sz="1600" dirty="0">
                    <a:solidFill>
                      <a:srgbClr val="002060"/>
                    </a:solidFill>
                    <a:latin typeface="Arial" pitchFamily="34" charset="0"/>
                    <a:cs typeface="Arial" pitchFamily="34" charset="0"/>
                  </a:rPr>
                  <a:t>12 </a:t>
                </a:r>
                <a:r>
                  <a:rPr lang="pt-PT" sz="1600" dirty="0" err="1">
                    <a:solidFill>
                      <a:srgbClr val="002060"/>
                    </a:solidFill>
                    <a:latin typeface="Arial" pitchFamily="34" charset="0"/>
                    <a:cs typeface="Arial" pitchFamily="34" charset="0"/>
                  </a:rPr>
                  <a:t>hours</a:t>
                </a:r>
                <a:r>
                  <a:rPr lang="pt-PT" sz="1600" dirty="0">
                    <a:solidFill>
                      <a:srgbClr val="002060"/>
                    </a:solidFill>
                    <a:latin typeface="Arial" pitchFamily="34" charset="0"/>
                    <a:cs typeface="Arial" pitchFamily="34" charset="0"/>
                  </a:rPr>
                  <a:t> /</a:t>
                </a:r>
                <a:r>
                  <a:rPr lang="pt-PT" sz="1600" dirty="0" err="1">
                    <a:solidFill>
                      <a:srgbClr val="002060"/>
                    </a:solidFill>
                    <a:latin typeface="Arial" pitchFamily="34" charset="0"/>
                    <a:cs typeface="Arial" pitchFamily="34" charset="0"/>
                  </a:rPr>
                  <a:t>Year</a:t>
                </a:r>
                <a:r>
                  <a:rPr lang="pt-PT" sz="1600" dirty="0">
                    <a:solidFill>
                      <a:srgbClr val="002060"/>
                    </a:solidFill>
                    <a:latin typeface="Arial" pitchFamily="34" charset="0"/>
                    <a:cs typeface="Arial" pitchFamily="34" charset="0"/>
                  </a:rPr>
                  <a:t> </a:t>
                </a:r>
                <a:r>
                  <a:rPr lang="pt-PT" sz="1600" dirty="0" err="1">
                    <a:solidFill>
                      <a:srgbClr val="002060"/>
                    </a:solidFill>
                    <a:latin typeface="Arial" pitchFamily="34" charset="0"/>
                    <a:cs typeface="Arial" pitchFamily="34" charset="0"/>
                  </a:rPr>
                  <a:t>of</a:t>
                </a:r>
                <a:r>
                  <a:rPr lang="pt-PT" sz="1600" dirty="0">
                    <a:solidFill>
                      <a:srgbClr val="002060"/>
                    </a:solidFill>
                    <a:latin typeface="Arial" pitchFamily="34" charset="0"/>
                    <a:cs typeface="Arial" pitchFamily="34" charset="0"/>
                  </a:rPr>
                  <a:t> </a:t>
                </a:r>
                <a:r>
                  <a:rPr lang="pt-PT" sz="1600" dirty="0" err="1">
                    <a:solidFill>
                      <a:srgbClr val="002060"/>
                    </a:solidFill>
                    <a:latin typeface="Arial" pitchFamily="34" charset="0"/>
                    <a:cs typeface="Arial" pitchFamily="34" charset="0"/>
                  </a:rPr>
                  <a:t>education</a:t>
                </a:r>
                <a:endParaRPr lang="pt-PT" sz="1600" dirty="0">
                  <a:solidFill>
                    <a:srgbClr val="002060"/>
                  </a:solidFill>
                  <a:latin typeface="Arial" pitchFamily="34" charset="0"/>
                  <a:cs typeface="Arial" pitchFamily="34" charset="0"/>
                </a:endParaRPr>
              </a:p>
              <a:p>
                <a:endParaRPr lang="pt-PT" sz="1600" dirty="0">
                  <a:solidFill>
                    <a:srgbClr val="002060"/>
                  </a:solidFill>
                </a:endParaRPr>
              </a:p>
            </p:txBody>
          </p:sp>
          <p:sp>
            <p:nvSpPr>
              <p:cNvPr id="17" name="Text Box 18"/>
              <p:cNvSpPr txBox="1">
                <a:spLocks noChangeArrowheads="1"/>
              </p:cNvSpPr>
              <p:nvPr/>
            </p:nvSpPr>
            <p:spPr bwMode="auto">
              <a:xfrm>
                <a:off x="1701" y="6277"/>
                <a:ext cx="3060" cy="1440"/>
              </a:xfrm>
              <a:prstGeom prst="rect">
                <a:avLst/>
              </a:prstGeom>
              <a:solidFill>
                <a:srgbClr val="FFFFFF"/>
              </a:solidFill>
              <a:ln w="9525">
                <a:noFill/>
                <a:miter lim="800000"/>
                <a:headEnd/>
                <a:tailEnd/>
              </a:ln>
            </p:spPr>
            <p:txBody>
              <a:bodyPr/>
              <a:lstStyle/>
              <a:p>
                <a:pPr>
                  <a:buFont typeface="Symbol" pitchFamily="18" charset="2"/>
                  <a:buChar char="·"/>
                </a:pPr>
                <a:r>
                  <a:rPr lang="en-GB" sz="1600" dirty="0">
                    <a:solidFill>
                      <a:srgbClr val="002060"/>
                    </a:solidFill>
                    <a:latin typeface="Arial" pitchFamily="34" charset="0"/>
                    <a:cs typeface="Arial" pitchFamily="34" charset="0"/>
                  </a:rPr>
                  <a:t>Level 3 of the EQF</a:t>
                </a:r>
              </a:p>
              <a:p>
                <a:pPr>
                  <a:buFont typeface="Symbol" pitchFamily="18" charset="2"/>
                  <a:buChar char="·"/>
                </a:pPr>
                <a:r>
                  <a:rPr lang="en-GB" sz="1600" dirty="0">
                    <a:solidFill>
                      <a:srgbClr val="002060"/>
                    </a:solidFill>
                    <a:latin typeface="Arial" pitchFamily="34" charset="0"/>
                    <a:cs typeface="Arial" pitchFamily="34" charset="0"/>
                  </a:rPr>
                  <a:t>To be a level 1 trainer</a:t>
                </a:r>
                <a:endParaRPr lang="pt-PT" sz="1600" dirty="0">
                  <a:solidFill>
                    <a:srgbClr val="002060"/>
                  </a:solidFill>
                  <a:latin typeface="Arial" pitchFamily="34" charset="0"/>
                  <a:cs typeface="Arial" pitchFamily="34" charset="0"/>
                </a:endParaRPr>
              </a:p>
            </p:txBody>
          </p:sp>
          <p:sp>
            <p:nvSpPr>
              <p:cNvPr id="18" name="Text Box 19"/>
              <p:cNvSpPr txBox="1">
                <a:spLocks noChangeArrowheads="1"/>
              </p:cNvSpPr>
              <p:nvPr/>
            </p:nvSpPr>
            <p:spPr bwMode="auto">
              <a:xfrm>
                <a:off x="7461" y="6277"/>
                <a:ext cx="2880" cy="1883"/>
              </a:xfrm>
              <a:prstGeom prst="rect">
                <a:avLst/>
              </a:prstGeom>
              <a:solidFill>
                <a:srgbClr val="FFFFFF"/>
              </a:solidFill>
              <a:ln w="9525">
                <a:noFill/>
                <a:miter lim="800000"/>
                <a:headEnd/>
                <a:tailEnd/>
              </a:ln>
            </p:spPr>
            <p:txBody>
              <a:bodyPr/>
              <a:lstStyle/>
              <a:p>
                <a:r>
                  <a:rPr lang="en-GB" sz="1600" dirty="0">
                    <a:solidFill>
                      <a:srgbClr val="002060"/>
                    </a:solidFill>
                    <a:latin typeface="Arial" pitchFamily="34" charset="0"/>
                    <a:cs typeface="Arial" pitchFamily="34" charset="0"/>
                  </a:rPr>
                  <a:t>Training by himself or assisting trainers of superior level.</a:t>
                </a:r>
              </a:p>
              <a:p>
                <a:r>
                  <a:rPr lang="en-GB" sz="1600" dirty="0">
                    <a:solidFill>
                      <a:srgbClr val="002060"/>
                    </a:solidFill>
                    <a:latin typeface="Arial" pitchFamily="34" charset="0"/>
                    <a:cs typeface="Arial" pitchFamily="34" charset="0"/>
                  </a:rPr>
                  <a:t>Coordinate and supervise level 1 and 2 technical training teams.</a:t>
                </a:r>
              </a:p>
              <a:p>
                <a:endParaRPr lang="pt-PT" sz="1600" dirty="0"/>
              </a:p>
            </p:txBody>
          </p:sp>
          <p:sp>
            <p:nvSpPr>
              <p:cNvPr id="19" name="AutoShape 20"/>
              <p:cNvSpPr>
                <a:spLocks noChangeArrowheads="1"/>
              </p:cNvSpPr>
              <p:nvPr/>
            </p:nvSpPr>
            <p:spPr bwMode="auto">
              <a:xfrm>
                <a:off x="5301" y="6097"/>
                <a:ext cx="1980" cy="1440"/>
              </a:xfrm>
              <a:prstGeom prst="rightArrow">
                <a:avLst>
                  <a:gd name="adj1" fmla="val 50000"/>
                  <a:gd name="adj2" fmla="val 34375"/>
                </a:avLst>
              </a:prstGeom>
              <a:noFill/>
              <a:ln w="9525">
                <a:solidFill>
                  <a:srgbClr val="000000"/>
                </a:solidFill>
                <a:miter lim="800000"/>
                <a:headEnd/>
                <a:tailEnd/>
              </a:ln>
            </p:spPr>
            <p:txBody>
              <a:bodyPr/>
              <a:lstStyle/>
              <a:p>
                <a:endParaRPr lang="pt-PT"/>
              </a:p>
            </p:txBody>
          </p:sp>
          <p:sp>
            <p:nvSpPr>
              <p:cNvPr id="20" name="Text Box 21"/>
              <p:cNvSpPr txBox="1">
                <a:spLocks noChangeArrowheads="1"/>
              </p:cNvSpPr>
              <p:nvPr/>
            </p:nvSpPr>
            <p:spPr bwMode="auto">
              <a:xfrm>
                <a:off x="5481" y="6637"/>
                <a:ext cx="1440" cy="558"/>
              </a:xfrm>
              <a:prstGeom prst="rect">
                <a:avLst/>
              </a:prstGeom>
              <a:noFill/>
              <a:ln w="9525">
                <a:noFill/>
                <a:miter lim="800000"/>
                <a:headEnd/>
                <a:tailEnd/>
              </a:ln>
            </p:spPr>
            <p:txBody>
              <a:bodyPr/>
              <a:lstStyle/>
              <a:p>
                <a:pPr algn="ctr"/>
                <a:r>
                  <a:rPr lang="pt-PT" sz="2400" b="1" dirty="0" err="1">
                    <a:latin typeface="Arial" pitchFamily="34" charset="0"/>
                    <a:cs typeface="Arial" pitchFamily="34" charset="0"/>
                  </a:rPr>
                  <a:t>Level</a:t>
                </a:r>
                <a:r>
                  <a:rPr lang="pt-PT" sz="2400" b="1" dirty="0">
                    <a:latin typeface="Arial" pitchFamily="34" charset="0"/>
                    <a:cs typeface="Arial" pitchFamily="34" charset="0"/>
                  </a:rPr>
                  <a:t> 2</a:t>
                </a:r>
              </a:p>
            </p:txBody>
          </p:sp>
        </p:gr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b="1" dirty="0" err="1"/>
              <a:t>National</a:t>
            </a:r>
            <a:r>
              <a:rPr lang="pt-PT" b="1" dirty="0"/>
              <a:t> </a:t>
            </a:r>
            <a:r>
              <a:rPr lang="pt-PT" b="1" dirty="0" err="1"/>
              <a:t>Federations</a:t>
            </a:r>
            <a:r>
              <a:rPr lang="pt-PT" b="1" dirty="0"/>
              <a:t>, </a:t>
            </a:r>
            <a:r>
              <a:rPr lang="pt-PT" b="1" dirty="0" err="1"/>
              <a:t>the</a:t>
            </a:r>
            <a:r>
              <a:rPr lang="pt-PT" b="1" dirty="0"/>
              <a:t> Portuguese </a:t>
            </a:r>
            <a:r>
              <a:rPr lang="pt-PT" b="1" dirty="0" err="1"/>
              <a:t>example</a:t>
            </a:r>
            <a:r>
              <a:rPr lang="pt-PT" b="1" dirty="0"/>
              <a:t>:</a:t>
            </a:r>
          </a:p>
        </p:txBody>
      </p:sp>
      <p:grpSp>
        <p:nvGrpSpPr>
          <p:cNvPr id="24" name="Grupo 23"/>
          <p:cNvGrpSpPr/>
          <p:nvPr/>
        </p:nvGrpSpPr>
        <p:grpSpPr>
          <a:xfrm>
            <a:off x="533400" y="1752600"/>
            <a:ext cx="8153400" cy="4343400"/>
            <a:chOff x="533400" y="1752600"/>
            <a:chExt cx="8153400" cy="4495800"/>
          </a:xfrm>
        </p:grpSpPr>
        <p:grpSp>
          <p:nvGrpSpPr>
            <p:cNvPr id="25" name="Group 3"/>
            <p:cNvGrpSpPr>
              <a:grpSpLocks/>
            </p:cNvGrpSpPr>
            <p:nvPr/>
          </p:nvGrpSpPr>
          <p:grpSpPr bwMode="auto">
            <a:xfrm>
              <a:off x="533400" y="1752600"/>
              <a:ext cx="8153400" cy="914400"/>
              <a:chOff x="1701" y="1417"/>
              <a:chExt cx="8640" cy="540"/>
            </a:xfrm>
          </p:grpSpPr>
          <p:sp>
            <p:nvSpPr>
              <p:cNvPr id="33" name="Text Box 4"/>
              <p:cNvSpPr txBox="1">
                <a:spLocks noChangeArrowheads="1"/>
              </p:cNvSpPr>
              <p:nvPr/>
            </p:nvSpPr>
            <p:spPr bwMode="auto">
              <a:xfrm>
                <a:off x="1701" y="1417"/>
                <a:ext cx="3060" cy="540"/>
              </a:xfrm>
              <a:prstGeom prst="rect">
                <a:avLst/>
              </a:prstGeom>
              <a:solidFill>
                <a:srgbClr val="C0C0C0"/>
              </a:solidFill>
              <a:ln w="9525">
                <a:solidFill>
                  <a:srgbClr val="000000"/>
                </a:solidFill>
                <a:miter lim="800000"/>
                <a:headEnd/>
                <a:tailEnd/>
              </a:ln>
            </p:spPr>
            <p:txBody>
              <a:bodyPr/>
              <a:lstStyle/>
              <a:p>
                <a:pPr algn="ctr"/>
                <a:r>
                  <a:rPr lang="pt-PT" sz="2000" b="1" dirty="0">
                    <a:latin typeface="Arial" pitchFamily="34" charset="0"/>
                    <a:cs typeface="Arial" pitchFamily="34" charset="0"/>
                  </a:rPr>
                  <a:t>Inicial </a:t>
                </a:r>
                <a:r>
                  <a:rPr lang="pt-PT" sz="2000" b="1" dirty="0" err="1">
                    <a:latin typeface="Arial" pitchFamily="34" charset="0"/>
                    <a:cs typeface="Arial" pitchFamily="34" charset="0"/>
                  </a:rPr>
                  <a:t>requirements</a:t>
                </a:r>
                <a:endParaRPr lang="pt-PT" sz="2000" dirty="0">
                  <a:latin typeface="Arial" pitchFamily="34" charset="0"/>
                  <a:cs typeface="Arial" pitchFamily="34" charset="0"/>
                </a:endParaRPr>
              </a:p>
            </p:txBody>
          </p:sp>
          <p:sp>
            <p:nvSpPr>
              <p:cNvPr id="34" name="Text Box 5"/>
              <p:cNvSpPr txBox="1">
                <a:spLocks noChangeArrowheads="1"/>
              </p:cNvSpPr>
              <p:nvPr/>
            </p:nvSpPr>
            <p:spPr bwMode="auto">
              <a:xfrm>
                <a:off x="5121" y="1417"/>
                <a:ext cx="1980" cy="540"/>
              </a:xfrm>
              <a:prstGeom prst="rect">
                <a:avLst/>
              </a:prstGeom>
              <a:solidFill>
                <a:srgbClr val="C0C0C0"/>
              </a:solidFill>
              <a:ln w="9525">
                <a:solidFill>
                  <a:srgbClr val="000000"/>
                </a:solidFill>
                <a:miter lim="800000"/>
                <a:headEnd/>
                <a:tailEnd/>
              </a:ln>
            </p:spPr>
            <p:txBody>
              <a:bodyPr/>
              <a:lstStyle/>
              <a:p>
                <a:pPr algn="ctr"/>
                <a:r>
                  <a:rPr lang="pt-PT" sz="2000" b="1" dirty="0" err="1">
                    <a:latin typeface="Arial" pitchFamily="34" charset="0"/>
                    <a:cs typeface="Arial" pitchFamily="34" charset="0"/>
                  </a:rPr>
                  <a:t>Education</a:t>
                </a:r>
                <a:endParaRPr lang="pt-PT" sz="2000" dirty="0">
                  <a:latin typeface="Arial" pitchFamily="34" charset="0"/>
                  <a:cs typeface="Arial" pitchFamily="34" charset="0"/>
                </a:endParaRPr>
              </a:p>
            </p:txBody>
          </p:sp>
          <p:sp>
            <p:nvSpPr>
              <p:cNvPr id="35" name="Text Box 6"/>
              <p:cNvSpPr txBox="1">
                <a:spLocks noChangeArrowheads="1"/>
              </p:cNvSpPr>
              <p:nvPr/>
            </p:nvSpPr>
            <p:spPr bwMode="auto">
              <a:xfrm>
                <a:off x="7461" y="1417"/>
                <a:ext cx="2880" cy="540"/>
              </a:xfrm>
              <a:prstGeom prst="rect">
                <a:avLst/>
              </a:prstGeom>
              <a:solidFill>
                <a:srgbClr val="C0C0C0"/>
              </a:solidFill>
              <a:ln w="9525">
                <a:solidFill>
                  <a:srgbClr val="000000"/>
                </a:solidFill>
                <a:miter lim="800000"/>
                <a:headEnd/>
                <a:tailEnd/>
              </a:ln>
            </p:spPr>
            <p:txBody>
              <a:bodyPr/>
              <a:lstStyle/>
              <a:p>
                <a:pPr algn="ctr"/>
                <a:r>
                  <a:rPr lang="pt-PT" sz="2000" b="1" dirty="0" err="1">
                    <a:latin typeface="Arial" pitchFamily="34" charset="0"/>
                    <a:cs typeface="Arial" pitchFamily="34" charset="0"/>
                  </a:rPr>
                  <a:t>Qualification</a:t>
                </a:r>
                <a:endParaRPr lang="pt-PT" sz="2000" dirty="0">
                  <a:latin typeface="Arial" pitchFamily="34" charset="0"/>
                  <a:cs typeface="Arial" pitchFamily="34" charset="0"/>
                </a:endParaRPr>
              </a:p>
            </p:txBody>
          </p:sp>
        </p:grpSp>
        <p:grpSp>
          <p:nvGrpSpPr>
            <p:cNvPr id="26" name="Group 7"/>
            <p:cNvGrpSpPr>
              <a:grpSpLocks/>
            </p:cNvGrpSpPr>
            <p:nvPr/>
          </p:nvGrpSpPr>
          <p:grpSpPr bwMode="auto">
            <a:xfrm>
              <a:off x="533400" y="2895600"/>
              <a:ext cx="8153400" cy="3352800"/>
              <a:chOff x="1701" y="8077"/>
              <a:chExt cx="8640" cy="3780"/>
            </a:xfrm>
          </p:grpSpPr>
          <p:sp>
            <p:nvSpPr>
              <p:cNvPr id="27" name="AutoShape 8"/>
              <p:cNvSpPr>
                <a:spLocks noChangeArrowheads="1"/>
              </p:cNvSpPr>
              <p:nvPr/>
            </p:nvSpPr>
            <p:spPr bwMode="auto">
              <a:xfrm>
                <a:off x="1701" y="8077"/>
                <a:ext cx="8640" cy="1440"/>
              </a:xfrm>
              <a:prstGeom prst="downArrowCallout">
                <a:avLst>
                  <a:gd name="adj1" fmla="val 150000"/>
                  <a:gd name="adj2" fmla="val 150000"/>
                  <a:gd name="adj3" fmla="val 16667"/>
                  <a:gd name="adj4" fmla="val 66667"/>
                </a:avLst>
              </a:prstGeom>
              <a:solidFill>
                <a:srgbClr val="FFFFFF"/>
              </a:solidFill>
              <a:ln w="9525">
                <a:solidFill>
                  <a:srgbClr val="000000"/>
                </a:solidFill>
                <a:miter lim="800000"/>
                <a:headEnd/>
                <a:tailEnd/>
              </a:ln>
            </p:spPr>
            <p:txBody>
              <a:bodyPr/>
              <a:lstStyle/>
              <a:p>
                <a:endParaRPr lang="pt-PT"/>
              </a:p>
            </p:txBody>
          </p:sp>
          <p:sp>
            <p:nvSpPr>
              <p:cNvPr id="28" name="Text Box 9"/>
              <p:cNvSpPr txBox="1">
                <a:spLocks noChangeArrowheads="1"/>
              </p:cNvSpPr>
              <p:nvPr/>
            </p:nvSpPr>
            <p:spPr bwMode="auto">
              <a:xfrm>
                <a:off x="1862" y="8077"/>
                <a:ext cx="8119" cy="900"/>
              </a:xfrm>
              <a:prstGeom prst="rect">
                <a:avLst/>
              </a:prstGeom>
              <a:noFill/>
              <a:ln w="9525">
                <a:noFill/>
                <a:miter lim="800000"/>
                <a:headEnd/>
                <a:tailEnd/>
              </a:ln>
            </p:spPr>
            <p:txBody>
              <a:bodyPr/>
              <a:lstStyle/>
              <a:p>
                <a:r>
                  <a:rPr lang="en-GB" sz="1600" dirty="0">
                    <a:solidFill>
                      <a:srgbClr val="002060"/>
                    </a:solidFill>
                    <a:latin typeface="Arial" pitchFamily="34" charset="0"/>
                    <a:cs typeface="Arial" pitchFamily="34" charset="0"/>
                  </a:rPr>
                  <a:t>2</a:t>
                </a:r>
                <a:r>
                  <a:rPr lang="en-GB" sz="1600" dirty="0">
                    <a:latin typeface="Arial" pitchFamily="34" charset="0"/>
                    <a:cs typeface="Arial" pitchFamily="34" charset="0"/>
                  </a:rPr>
                  <a:t> </a:t>
                </a:r>
                <a:r>
                  <a:rPr lang="en-GB" sz="1600" dirty="0">
                    <a:solidFill>
                      <a:srgbClr val="002060"/>
                    </a:solidFill>
                    <a:latin typeface="Arial" pitchFamily="34" charset="0"/>
                    <a:cs typeface="Arial" pitchFamily="34" charset="0"/>
                  </a:rPr>
                  <a:t>years of Professional experience as Level 2 Trainer </a:t>
                </a:r>
              </a:p>
              <a:p>
                <a:r>
                  <a:rPr lang="pt-PT" sz="1600" dirty="0">
                    <a:solidFill>
                      <a:srgbClr val="002060"/>
                    </a:solidFill>
                    <a:latin typeface="Arial" pitchFamily="34" charset="0"/>
                    <a:cs typeface="Arial" pitchFamily="34" charset="0"/>
                  </a:rPr>
                  <a:t>15 </a:t>
                </a:r>
                <a:r>
                  <a:rPr lang="pt-PT" sz="1600" dirty="0" err="1">
                    <a:solidFill>
                      <a:srgbClr val="002060"/>
                    </a:solidFill>
                    <a:latin typeface="Arial" pitchFamily="34" charset="0"/>
                    <a:cs typeface="Arial" pitchFamily="34" charset="0"/>
                  </a:rPr>
                  <a:t>hours</a:t>
                </a:r>
                <a:r>
                  <a:rPr lang="pt-PT" sz="1600" dirty="0">
                    <a:solidFill>
                      <a:srgbClr val="002060"/>
                    </a:solidFill>
                    <a:latin typeface="Arial" pitchFamily="34" charset="0"/>
                    <a:cs typeface="Arial" pitchFamily="34" charset="0"/>
                  </a:rPr>
                  <a:t> /</a:t>
                </a:r>
                <a:r>
                  <a:rPr lang="pt-PT" sz="1600" dirty="0" err="1">
                    <a:solidFill>
                      <a:srgbClr val="002060"/>
                    </a:solidFill>
                    <a:latin typeface="Arial" pitchFamily="34" charset="0"/>
                    <a:cs typeface="Arial" pitchFamily="34" charset="0"/>
                  </a:rPr>
                  <a:t>Year</a:t>
                </a:r>
                <a:r>
                  <a:rPr lang="pt-PT" sz="1600" dirty="0">
                    <a:solidFill>
                      <a:srgbClr val="002060"/>
                    </a:solidFill>
                    <a:latin typeface="Arial" pitchFamily="34" charset="0"/>
                    <a:cs typeface="Arial" pitchFamily="34" charset="0"/>
                  </a:rPr>
                  <a:t> </a:t>
                </a:r>
                <a:r>
                  <a:rPr lang="pt-PT" sz="1600" dirty="0" err="1">
                    <a:solidFill>
                      <a:srgbClr val="002060"/>
                    </a:solidFill>
                    <a:latin typeface="Arial" pitchFamily="34" charset="0"/>
                    <a:cs typeface="Arial" pitchFamily="34" charset="0"/>
                  </a:rPr>
                  <a:t>of</a:t>
                </a:r>
                <a:r>
                  <a:rPr lang="pt-PT" sz="1600" dirty="0">
                    <a:solidFill>
                      <a:srgbClr val="002060"/>
                    </a:solidFill>
                    <a:latin typeface="Arial" pitchFamily="34" charset="0"/>
                    <a:cs typeface="Arial" pitchFamily="34" charset="0"/>
                  </a:rPr>
                  <a:t> </a:t>
                </a:r>
                <a:r>
                  <a:rPr lang="pt-PT" sz="1600" dirty="0" err="1">
                    <a:solidFill>
                      <a:srgbClr val="002060"/>
                    </a:solidFill>
                    <a:latin typeface="Arial" pitchFamily="34" charset="0"/>
                    <a:cs typeface="Arial" pitchFamily="34" charset="0"/>
                  </a:rPr>
                  <a:t>education</a:t>
                </a:r>
                <a:endParaRPr lang="pt-PT" sz="1600" dirty="0">
                  <a:solidFill>
                    <a:srgbClr val="002060"/>
                  </a:solidFill>
                  <a:latin typeface="Arial" pitchFamily="34" charset="0"/>
                  <a:cs typeface="Arial" pitchFamily="34" charset="0"/>
                </a:endParaRPr>
              </a:p>
              <a:p>
                <a:endParaRPr lang="pt-PT" sz="1600" dirty="0">
                  <a:solidFill>
                    <a:srgbClr val="002060"/>
                  </a:solidFill>
                </a:endParaRPr>
              </a:p>
            </p:txBody>
          </p:sp>
          <p:sp>
            <p:nvSpPr>
              <p:cNvPr id="29" name="Text Box 10"/>
              <p:cNvSpPr txBox="1">
                <a:spLocks noChangeArrowheads="1"/>
              </p:cNvSpPr>
              <p:nvPr/>
            </p:nvSpPr>
            <p:spPr bwMode="auto">
              <a:xfrm>
                <a:off x="1701" y="9877"/>
                <a:ext cx="3060" cy="1440"/>
              </a:xfrm>
              <a:prstGeom prst="rect">
                <a:avLst/>
              </a:prstGeom>
              <a:solidFill>
                <a:srgbClr val="FFFFFF"/>
              </a:solidFill>
              <a:ln w="9525">
                <a:noFill/>
                <a:miter lim="800000"/>
                <a:headEnd/>
                <a:tailEnd/>
              </a:ln>
            </p:spPr>
            <p:txBody>
              <a:bodyPr/>
              <a:lstStyle/>
              <a:p>
                <a:pPr>
                  <a:buFont typeface="Symbol" pitchFamily="18" charset="2"/>
                  <a:buChar char="·"/>
                </a:pPr>
                <a:r>
                  <a:rPr lang="en-GB" sz="1600" dirty="0">
                    <a:solidFill>
                      <a:srgbClr val="002060"/>
                    </a:solidFill>
                    <a:latin typeface="Arial" pitchFamily="34" charset="0"/>
                    <a:cs typeface="Arial" pitchFamily="34" charset="0"/>
                  </a:rPr>
                  <a:t>Level 3 of the EQF</a:t>
                </a:r>
              </a:p>
              <a:p>
                <a:pPr>
                  <a:buFont typeface="Symbol" pitchFamily="18" charset="2"/>
                  <a:buChar char="·"/>
                </a:pPr>
                <a:r>
                  <a:rPr lang="en-GB" sz="1600" dirty="0">
                    <a:solidFill>
                      <a:srgbClr val="002060"/>
                    </a:solidFill>
                    <a:latin typeface="Arial" pitchFamily="34" charset="0"/>
                    <a:cs typeface="Arial" pitchFamily="34" charset="0"/>
                  </a:rPr>
                  <a:t>To be a level 2 trainer</a:t>
                </a:r>
                <a:endParaRPr lang="pt-PT" sz="1600" dirty="0">
                  <a:solidFill>
                    <a:srgbClr val="002060"/>
                  </a:solidFill>
                  <a:latin typeface="Arial" pitchFamily="34" charset="0"/>
                  <a:cs typeface="Arial" pitchFamily="34" charset="0"/>
                </a:endParaRPr>
              </a:p>
            </p:txBody>
          </p:sp>
          <p:sp>
            <p:nvSpPr>
              <p:cNvPr id="30" name="Text Box 11"/>
              <p:cNvSpPr txBox="1">
                <a:spLocks noChangeArrowheads="1"/>
              </p:cNvSpPr>
              <p:nvPr/>
            </p:nvSpPr>
            <p:spPr bwMode="auto">
              <a:xfrm>
                <a:off x="7461" y="9877"/>
                <a:ext cx="2880" cy="1980"/>
              </a:xfrm>
              <a:prstGeom prst="rect">
                <a:avLst/>
              </a:prstGeom>
              <a:solidFill>
                <a:srgbClr val="FFFFFF"/>
              </a:solidFill>
              <a:ln w="9525">
                <a:noFill/>
                <a:miter lim="800000"/>
                <a:headEnd/>
                <a:tailEnd/>
              </a:ln>
            </p:spPr>
            <p:txBody>
              <a:bodyPr/>
              <a:lstStyle/>
              <a:p>
                <a:r>
                  <a:rPr lang="en-GB" sz="1400" dirty="0">
                    <a:solidFill>
                      <a:srgbClr val="002060"/>
                    </a:solidFill>
                    <a:latin typeface="Arial" pitchFamily="34" charset="0"/>
                    <a:cs typeface="Arial" pitchFamily="34" charset="0"/>
                  </a:rPr>
                  <a:t>Be able to plan exercises and evaluate the performance of level 1, 2 and 3.  Coordinate and supervise different training and competition activities, specially on high performance athletes.</a:t>
                </a:r>
              </a:p>
              <a:p>
                <a:endParaRPr lang="pt-PT" sz="1400" dirty="0">
                  <a:solidFill>
                    <a:srgbClr val="002060"/>
                  </a:solidFill>
                </a:endParaRPr>
              </a:p>
            </p:txBody>
          </p:sp>
          <p:sp>
            <p:nvSpPr>
              <p:cNvPr id="31" name="AutoShape 12"/>
              <p:cNvSpPr>
                <a:spLocks noChangeArrowheads="1"/>
              </p:cNvSpPr>
              <p:nvPr/>
            </p:nvSpPr>
            <p:spPr bwMode="auto">
              <a:xfrm>
                <a:off x="5121" y="9697"/>
                <a:ext cx="1980" cy="1440"/>
              </a:xfrm>
              <a:prstGeom prst="rightArrow">
                <a:avLst>
                  <a:gd name="adj1" fmla="val 50000"/>
                  <a:gd name="adj2" fmla="val 34375"/>
                </a:avLst>
              </a:prstGeom>
              <a:noFill/>
              <a:ln w="9525">
                <a:solidFill>
                  <a:srgbClr val="000000"/>
                </a:solidFill>
                <a:miter lim="800000"/>
                <a:headEnd/>
                <a:tailEnd/>
              </a:ln>
            </p:spPr>
            <p:txBody>
              <a:bodyPr/>
              <a:lstStyle/>
              <a:p>
                <a:endParaRPr lang="pt-PT"/>
              </a:p>
            </p:txBody>
          </p:sp>
          <p:sp>
            <p:nvSpPr>
              <p:cNvPr id="32" name="Text Box 13"/>
              <p:cNvSpPr txBox="1">
                <a:spLocks noChangeArrowheads="1"/>
              </p:cNvSpPr>
              <p:nvPr/>
            </p:nvSpPr>
            <p:spPr bwMode="auto">
              <a:xfrm>
                <a:off x="5301" y="10237"/>
                <a:ext cx="1440" cy="558"/>
              </a:xfrm>
              <a:prstGeom prst="rect">
                <a:avLst/>
              </a:prstGeom>
              <a:noFill/>
              <a:ln w="9525">
                <a:noFill/>
                <a:miter lim="800000"/>
                <a:headEnd/>
                <a:tailEnd/>
              </a:ln>
            </p:spPr>
            <p:txBody>
              <a:bodyPr/>
              <a:lstStyle/>
              <a:p>
                <a:pPr algn="ctr"/>
                <a:r>
                  <a:rPr lang="pt-PT" sz="2400" b="1" dirty="0" err="1">
                    <a:latin typeface="Arial" pitchFamily="34" charset="0"/>
                    <a:cs typeface="Arial" pitchFamily="34" charset="0"/>
                  </a:rPr>
                  <a:t>Level</a:t>
                </a:r>
                <a:r>
                  <a:rPr lang="pt-PT" sz="2400" b="1" dirty="0">
                    <a:latin typeface="Arial" pitchFamily="34" charset="0"/>
                    <a:cs typeface="Arial" pitchFamily="34" charset="0"/>
                  </a:rPr>
                  <a:t> 3</a:t>
                </a:r>
              </a:p>
            </p:txBody>
          </p:sp>
        </p:gr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b="1" dirty="0" err="1"/>
              <a:t>National</a:t>
            </a:r>
            <a:r>
              <a:rPr lang="pt-PT" b="1" dirty="0"/>
              <a:t> </a:t>
            </a:r>
            <a:r>
              <a:rPr lang="pt-PT" b="1" dirty="0" err="1"/>
              <a:t>Federations</a:t>
            </a:r>
            <a:r>
              <a:rPr lang="pt-PT" b="1" dirty="0"/>
              <a:t>, </a:t>
            </a:r>
            <a:r>
              <a:rPr lang="pt-PT" b="1" dirty="0" err="1"/>
              <a:t>the</a:t>
            </a:r>
            <a:r>
              <a:rPr lang="pt-PT" b="1" dirty="0"/>
              <a:t> Portuguese </a:t>
            </a:r>
            <a:r>
              <a:rPr lang="pt-PT" b="1" dirty="0" err="1"/>
              <a:t>example</a:t>
            </a:r>
            <a:r>
              <a:rPr lang="pt-PT" b="1" dirty="0"/>
              <a:t>:</a:t>
            </a:r>
          </a:p>
        </p:txBody>
      </p:sp>
      <p:grpSp>
        <p:nvGrpSpPr>
          <p:cNvPr id="15" name="Grupo 14"/>
          <p:cNvGrpSpPr/>
          <p:nvPr/>
        </p:nvGrpSpPr>
        <p:grpSpPr>
          <a:xfrm>
            <a:off x="533400" y="1752600"/>
            <a:ext cx="8153400" cy="4343400"/>
            <a:chOff x="533400" y="1752600"/>
            <a:chExt cx="8153400" cy="4343400"/>
          </a:xfrm>
        </p:grpSpPr>
        <p:grpSp>
          <p:nvGrpSpPr>
            <p:cNvPr id="16" name="Group 3"/>
            <p:cNvGrpSpPr>
              <a:grpSpLocks/>
            </p:cNvGrpSpPr>
            <p:nvPr/>
          </p:nvGrpSpPr>
          <p:grpSpPr bwMode="auto">
            <a:xfrm>
              <a:off x="533400" y="1752600"/>
              <a:ext cx="8153400" cy="914400"/>
              <a:chOff x="1701" y="1417"/>
              <a:chExt cx="8640" cy="540"/>
            </a:xfrm>
          </p:grpSpPr>
          <p:sp>
            <p:nvSpPr>
              <p:cNvPr id="25" name="Text Box 4"/>
              <p:cNvSpPr txBox="1">
                <a:spLocks noChangeArrowheads="1"/>
              </p:cNvSpPr>
              <p:nvPr/>
            </p:nvSpPr>
            <p:spPr bwMode="auto">
              <a:xfrm>
                <a:off x="1701" y="1417"/>
                <a:ext cx="3060" cy="540"/>
              </a:xfrm>
              <a:prstGeom prst="rect">
                <a:avLst/>
              </a:prstGeom>
              <a:solidFill>
                <a:srgbClr val="C0C0C0"/>
              </a:solidFill>
              <a:ln w="9525">
                <a:solidFill>
                  <a:srgbClr val="000000"/>
                </a:solidFill>
                <a:miter lim="800000"/>
                <a:headEnd/>
                <a:tailEnd/>
              </a:ln>
            </p:spPr>
            <p:txBody>
              <a:bodyPr/>
              <a:lstStyle/>
              <a:p>
                <a:pPr algn="ctr"/>
                <a:r>
                  <a:rPr lang="pt-PT" sz="2000" b="1" dirty="0">
                    <a:latin typeface="Arial" pitchFamily="34" charset="0"/>
                    <a:cs typeface="Arial" pitchFamily="34" charset="0"/>
                  </a:rPr>
                  <a:t>Inicial </a:t>
                </a:r>
                <a:r>
                  <a:rPr lang="pt-PT" sz="2000" b="1" dirty="0" err="1">
                    <a:latin typeface="Arial" pitchFamily="34" charset="0"/>
                    <a:cs typeface="Arial" pitchFamily="34" charset="0"/>
                  </a:rPr>
                  <a:t>requirements</a:t>
                </a:r>
                <a:endParaRPr lang="pt-PT" sz="2000" dirty="0">
                  <a:latin typeface="Arial" pitchFamily="34" charset="0"/>
                  <a:cs typeface="Arial" pitchFamily="34" charset="0"/>
                </a:endParaRPr>
              </a:p>
            </p:txBody>
          </p:sp>
          <p:sp>
            <p:nvSpPr>
              <p:cNvPr id="26" name="Text Box 5"/>
              <p:cNvSpPr txBox="1">
                <a:spLocks noChangeArrowheads="1"/>
              </p:cNvSpPr>
              <p:nvPr/>
            </p:nvSpPr>
            <p:spPr bwMode="auto">
              <a:xfrm>
                <a:off x="5121" y="1417"/>
                <a:ext cx="1980" cy="540"/>
              </a:xfrm>
              <a:prstGeom prst="rect">
                <a:avLst/>
              </a:prstGeom>
              <a:solidFill>
                <a:srgbClr val="C0C0C0"/>
              </a:solidFill>
              <a:ln w="9525">
                <a:solidFill>
                  <a:srgbClr val="000000"/>
                </a:solidFill>
                <a:miter lim="800000"/>
                <a:headEnd/>
                <a:tailEnd/>
              </a:ln>
            </p:spPr>
            <p:txBody>
              <a:bodyPr/>
              <a:lstStyle/>
              <a:p>
                <a:pPr algn="ctr"/>
                <a:r>
                  <a:rPr lang="pt-PT" sz="2000" b="1" dirty="0" err="1">
                    <a:latin typeface="Arial" pitchFamily="34" charset="0"/>
                    <a:cs typeface="Arial" pitchFamily="34" charset="0"/>
                  </a:rPr>
                  <a:t>Education</a:t>
                </a:r>
                <a:endParaRPr lang="pt-PT" sz="2000" dirty="0">
                  <a:latin typeface="Arial" pitchFamily="34" charset="0"/>
                  <a:cs typeface="Arial" pitchFamily="34" charset="0"/>
                </a:endParaRPr>
              </a:p>
            </p:txBody>
          </p:sp>
          <p:sp>
            <p:nvSpPr>
              <p:cNvPr id="36" name="Text Box 6"/>
              <p:cNvSpPr txBox="1">
                <a:spLocks noChangeArrowheads="1"/>
              </p:cNvSpPr>
              <p:nvPr/>
            </p:nvSpPr>
            <p:spPr bwMode="auto">
              <a:xfrm>
                <a:off x="7461" y="1417"/>
                <a:ext cx="2880" cy="540"/>
              </a:xfrm>
              <a:prstGeom prst="rect">
                <a:avLst/>
              </a:prstGeom>
              <a:solidFill>
                <a:srgbClr val="C0C0C0"/>
              </a:solidFill>
              <a:ln w="9525">
                <a:solidFill>
                  <a:srgbClr val="000000"/>
                </a:solidFill>
                <a:miter lim="800000"/>
                <a:headEnd/>
                <a:tailEnd/>
              </a:ln>
            </p:spPr>
            <p:txBody>
              <a:bodyPr/>
              <a:lstStyle/>
              <a:p>
                <a:pPr algn="ctr"/>
                <a:r>
                  <a:rPr lang="pt-PT" sz="2000" b="1" dirty="0" err="1">
                    <a:latin typeface="Arial" pitchFamily="34" charset="0"/>
                    <a:cs typeface="Arial" pitchFamily="34" charset="0"/>
                  </a:rPr>
                  <a:t>Qualification</a:t>
                </a:r>
                <a:endParaRPr lang="pt-PT" sz="2000" dirty="0">
                  <a:latin typeface="Arial" pitchFamily="34" charset="0"/>
                  <a:cs typeface="Arial" pitchFamily="34" charset="0"/>
                </a:endParaRPr>
              </a:p>
            </p:txBody>
          </p:sp>
        </p:grpSp>
        <p:grpSp>
          <p:nvGrpSpPr>
            <p:cNvPr id="17" name="Group 7"/>
            <p:cNvGrpSpPr>
              <a:grpSpLocks/>
            </p:cNvGrpSpPr>
            <p:nvPr/>
          </p:nvGrpSpPr>
          <p:grpSpPr bwMode="auto">
            <a:xfrm>
              <a:off x="533400" y="2819400"/>
              <a:ext cx="8153400" cy="3276600"/>
              <a:chOff x="1701" y="12037"/>
              <a:chExt cx="8640" cy="4140"/>
            </a:xfrm>
          </p:grpSpPr>
          <p:sp>
            <p:nvSpPr>
              <p:cNvPr id="18" name="AutoShape 8"/>
              <p:cNvSpPr>
                <a:spLocks noChangeArrowheads="1"/>
              </p:cNvSpPr>
              <p:nvPr/>
            </p:nvSpPr>
            <p:spPr bwMode="auto">
              <a:xfrm>
                <a:off x="1701" y="12037"/>
                <a:ext cx="8640" cy="1440"/>
              </a:xfrm>
              <a:prstGeom prst="downArrowCallout">
                <a:avLst>
                  <a:gd name="adj1" fmla="val 150000"/>
                  <a:gd name="adj2" fmla="val 150000"/>
                  <a:gd name="adj3" fmla="val 16667"/>
                  <a:gd name="adj4" fmla="val 66667"/>
                </a:avLst>
              </a:prstGeom>
              <a:solidFill>
                <a:srgbClr val="FFFFFF"/>
              </a:solidFill>
              <a:ln w="9525">
                <a:solidFill>
                  <a:srgbClr val="000000"/>
                </a:solidFill>
                <a:miter lim="800000"/>
                <a:headEnd/>
                <a:tailEnd/>
              </a:ln>
            </p:spPr>
            <p:txBody>
              <a:bodyPr/>
              <a:lstStyle/>
              <a:p>
                <a:endParaRPr lang="pt-PT"/>
              </a:p>
            </p:txBody>
          </p:sp>
          <p:sp>
            <p:nvSpPr>
              <p:cNvPr id="19" name="Text Box 9"/>
              <p:cNvSpPr txBox="1">
                <a:spLocks noChangeArrowheads="1"/>
              </p:cNvSpPr>
              <p:nvPr/>
            </p:nvSpPr>
            <p:spPr bwMode="auto">
              <a:xfrm>
                <a:off x="2241" y="12217"/>
                <a:ext cx="7920" cy="900"/>
              </a:xfrm>
              <a:prstGeom prst="rect">
                <a:avLst/>
              </a:prstGeom>
              <a:noFill/>
              <a:ln w="9525">
                <a:noFill/>
                <a:miter lim="800000"/>
                <a:headEnd/>
                <a:tailEnd/>
              </a:ln>
            </p:spPr>
            <p:txBody>
              <a:bodyPr/>
              <a:lstStyle/>
              <a:p>
                <a:r>
                  <a:rPr lang="en-GB" sz="1600" dirty="0">
                    <a:solidFill>
                      <a:srgbClr val="002060"/>
                    </a:solidFill>
                    <a:latin typeface="Arial" pitchFamily="34" charset="0"/>
                    <a:cs typeface="Arial" pitchFamily="34" charset="0"/>
                  </a:rPr>
                  <a:t>3 years of Professional experience as Level 3 Trainer </a:t>
                </a:r>
              </a:p>
              <a:p>
                <a:r>
                  <a:rPr lang="pt-PT" sz="1600" dirty="0">
                    <a:solidFill>
                      <a:srgbClr val="002060"/>
                    </a:solidFill>
                    <a:latin typeface="Arial" pitchFamily="34" charset="0"/>
                    <a:cs typeface="Arial" pitchFamily="34" charset="0"/>
                  </a:rPr>
                  <a:t>20 </a:t>
                </a:r>
                <a:r>
                  <a:rPr lang="pt-PT" sz="1600" dirty="0" err="1">
                    <a:solidFill>
                      <a:srgbClr val="002060"/>
                    </a:solidFill>
                    <a:latin typeface="Arial" pitchFamily="34" charset="0"/>
                    <a:cs typeface="Arial" pitchFamily="34" charset="0"/>
                  </a:rPr>
                  <a:t>hours</a:t>
                </a:r>
                <a:r>
                  <a:rPr lang="pt-PT" sz="1600" dirty="0">
                    <a:solidFill>
                      <a:srgbClr val="002060"/>
                    </a:solidFill>
                    <a:latin typeface="Arial" pitchFamily="34" charset="0"/>
                    <a:cs typeface="Arial" pitchFamily="34" charset="0"/>
                  </a:rPr>
                  <a:t> /</a:t>
                </a:r>
                <a:r>
                  <a:rPr lang="pt-PT" sz="1600" dirty="0" err="1">
                    <a:solidFill>
                      <a:srgbClr val="002060"/>
                    </a:solidFill>
                    <a:latin typeface="Arial" pitchFamily="34" charset="0"/>
                    <a:cs typeface="Arial" pitchFamily="34" charset="0"/>
                  </a:rPr>
                  <a:t>Year</a:t>
                </a:r>
                <a:r>
                  <a:rPr lang="pt-PT" sz="1600" dirty="0">
                    <a:solidFill>
                      <a:srgbClr val="002060"/>
                    </a:solidFill>
                    <a:latin typeface="Arial" pitchFamily="34" charset="0"/>
                    <a:cs typeface="Arial" pitchFamily="34" charset="0"/>
                  </a:rPr>
                  <a:t> </a:t>
                </a:r>
                <a:r>
                  <a:rPr lang="pt-PT" sz="1600" dirty="0" err="1">
                    <a:solidFill>
                      <a:srgbClr val="002060"/>
                    </a:solidFill>
                    <a:latin typeface="Arial" pitchFamily="34" charset="0"/>
                    <a:cs typeface="Arial" pitchFamily="34" charset="0"/>
                  </a:rPr>
                  <a:t>of</a:t>
                </a:r>
                <a:r>
                  <a:rPr lang="pt-PT" sz="1600" dirty="0">
                    <a:solidFill>
                      <a:srgbClr val="002060"/>
                    </a:solidFill>
                    <a:latin typeface="Arial" pitchFamily="34" charset="0"/>
                    <a:cs typeface="Arial" pitchFamily="34" charset="0"/>
                  </a:rPr>
                  <a:t> </a:t>
                </a:r>
                <a:r>
                  <a:rPr lang="pt-PT" sz="1600" dirty="0" err="1">
                    <a:solidFill>
                      <a:srgbClr val="002060"/>
                    </a:solidFill>
                    <a:latin typeface="Arial" pitchFamily="34" charset="0"/>
                    <a:cs typeface="Arial" pitchFamily="34" charset="0"/>
                  </a:rPr>
                  <a:t>education</a:t>
                </a:r>
                <a:endParaRPr lang="pt-PT" sz="1600" dirty="0">
                  <a:solidFill>
                    <a:srgbClr val="002060"/>
                  </a:solidFill>
                  <a:latin typeface="Arial" pitchFamily="34" charset="0"/>
                  <a:cs typeface="Arial" pitchFamily="34" charset="0"/>
                </a:endParaRPr>
              </a:p>
              <a:p>
                <a:endParaRPr lang="pt-PT" sz="1600" dirty="0"/>
              </a:p>
            </p:txBody>
          </p:sp>
          <p:sp>
            <p:nvSpPr>
              <p:cNvPr id="20" name="Text Box 10"/>
              <p:cNvSpPr txBox="1">
                <a:spLocks noChangeArrowheads="1"/>
              </p:cNvSpPr>
              <p:nvPr/>
            </p:nvSpPr>
            <p:spPr bwMode="auto">
              <a:xfrm>
                <a:off x="1701" y="13837"/>
                <a:ext cx="3060" cy="1260"/>
              </a:xfrm>
              <a:prstGeom prst="rect">
                <a:avLst/>
              </a:prstGeom>
              <a:solidFill>
                <a:srgbClr val="FFFFFF"/>
              </a:solidFill>
              <a:ln w="9525">
                <a:noFill/>
                <a:miter lim="800000"/>
                <a:headEnd/>
                <a:tailEnd/>
              </a:ln>
            </p:spPr>
            <p:txBody>
              <a:bodyPr/>
              <a:lstStyle/>
              <a:p>
                <a:pPr>
                  <a:buFont typeface="Symbol" pitchFamily="18" charset="2"/>
                  <a:buChar char="·"/>
                </a:pPr>
                <a:r>
                  <a:rPr lang="en-GB" sz="1600" dirty="0">
                    <a:solidFill>
                      <a:srgbClr val="002060"/>
                    </a:solidFill>
                    <a:latin typeface="Arial" pitchFamily="34" charset="0"/>
                    <a:cs typeface="Arial" pitchFamily="34" charset="0"/>
                  </a:rPr>
                  <a:t>Level 3 of the EQF</a:t>
                </a:r>
              </a:p>
              <a:p>
                <a:pPr>
                  <a:buFont typeface="Symbol" pitchFamily="18" charset="2"/>
                  <a:buChar char="·"/>
                </a:pPr>
                <a:r>
                  <a:rPr lang="en-GB" sz="1600" dirty="0">
                    <a:solidFill>
                      <a:srgbClr val="002060"/>
                    </a:solidFill>
                    <a:latin typeface="Arial" pitchFamily="34" charset="0"/>
                    <a:cs typeface="Arial" pitchFamily="34" charset="0"/>
                  </a:rPr>
                  <a:t>To be a level 3 trainer</a:t>
                </a:r>
                <a:endParaRPr lang="pt-PT" sz="1600" dirty="0">
                  <a:solidFill>
                    <a:srgbClr val="002060"/>
                  </a:solidFill>
                  <a:latin typeface="Arial" pitchFamily="34" charset="0"/>
                  <a:cs typeface="Arial" pitchFamily="34" charset="0"/>
                </a:endParaRPr>
              </a:p>
            </p:txBody>
          </p:sp>
          <p:sp>
            <p:nvSpPr>
              <p:cNvPr id="21" name="Text Box 11"/>
              <p:cNvSpPr txBox="1">
                <a:spLocks noChangeArrowheads="1"/>
              </p:cNvSpPr>
              <p:nvPr/>
            </p:nvSpPr>
            <p:spPr bwMode="auto">
              <a:xfrm>
                <a:off x="7461" y="13657"/>
                <a:ext cx="2880" cy="1440"/>
              </a:xfrm>
              <a:prstGeom prst="rect">
                <a:avLst/>
              </a:prstGeom>
              <a:solidFill>
                <a:srgbClr val="FFFFFF"/>
              </a:solidFill>
              <a:ln w="9525">
                <a:noFill/>
                <a:miter lim="800000"/>
                <a:headEnd/>
                <a:tailEnd/>
              </a:ln>
            </p:spPr>
            <p:txBody>
              <a:bodyPr/>
              <a:lstStyle/>
              <a:p>
                <a:r>
                  <a:rPr lang="en-GB" sz="1400" dirty="0">
                    <a:solidFill>
                      <a:srgbClr val="002060"/>
                    </a:solidFill>
                    <a:latin typeface="Arial" pitchFamily="34" charset="0"/>
                    <a:cs typeface="Arial" pitchFamily="34" charset="0"/>
                  </a:rPr>
                  <a:t>Coordinate, direct, plan and evaluate all the training and competition activities. Innovation, direction, and selection tasks.</a:t>
                </a:r>
              </a:p>
              <a:p>
                <a:endParaRPr lang="pt-PT" dirty="0"/>
              </a:p>
            </p:txBody>
          </p:sp>
          <p:sp>
            <p:nvSpPr>
              <p:cNvPr id="22" name="Text Box 12"/>
              <p:cNvSpPr txBox="1">
                <a:spLocks noChangeArrowheads="1"/>
              </p:cNvSpPr>
              <p:nvPr/>
            </p:nvSpPr>
            <p:spPr bwMode="auto">
              <a:xfrm>
                <a:off x="5301" y="14197"/>
                <a:ext cx="1440" cy="558"/>
              </a:xfrm>
              <a:prstGeom prst="rect">
                <a:avLst/>
              </a:prstGeom>
              <a:noFill/>
              <a:ln w="9525">
                <a:noFill/>
                <a:miter lim="800000"/>
                <a:headEnd/>
                <a:tailEnd/>
              </a:ln>
            </p:spPr>
            <p:txBody>
              <a:bodyPr/>
              <a:lstStyle/>
              <a:p>
                <a:pPr algn="ctr"/>
                <a:r>
                  <a:rPr lang="pt-PT" sz="2400" b="1" dirty="0" err="1">
                    <a:latin typeface="Arial" pitchFamily="34" charset="0"/>
                    <a:cs typeface="Arial" pitchFamily="34" charset="0"/>
                  </a:rPr>
                  <a:t>Level</a:t>
                </a:r>
                <a:r>
                  <a:rPr lang="pt-PT" sz="2400" b="1" dirty="0">
                    <a:latin typeface="Arial" pitchFamily="34" charset="0"/>
                    <a:cs typeface="Arial" pitchFamily="34" charset="0"/>
                  </a:rPr>
                  <a:t> 4</a:t>
                </a:r>
              </a:p>
            </p:txBody>
          </p:sp>
          <p:sp>
            <p:nvSpPr>
              <p:cNvPr id="23" name="AutoShape 13"/>
              <p:cNvSpPr>
                <a:spLocks noChangeArrowheads="1"/>
              </p:cNvSpPr>
              <p:nvPr/>
            </p:nvSpPr>
            <p:spPr bwMode="auto">
              <a:xfrm>
                <a:off x="5121" y="13657"/>
                <a:ext cx="1980" cy="1440"/>
              </a:xfrm>
              <a:prstGeom prst="rightArrow">
                <a:avLst>
                  <a:gd name="adj1" fmla="val 50000"/>
                  <a:gd name="adj2" fmla="val 34375"/>
                </a:avLst>
              </a:prstGeom>
              <a:noFill/>
              <a:ln w="9525">
                <a:solidFill>
                  <a:srgbClr val="000000"/>
                </a:solidFill>
                <a:miter lim="800000"/>
                <a:headEnd/>
                <a:tailEnd/>
              </a:ln>
            </p:spPr>
            <p:txBody>
              <a:bodyPr/>
              <a:lstStyle/>
              <a:p>
                <a:endParaRPr lang="pt-PT"/>
              </a:p>
            </p:txBody>
          </p:sp>
          <p:sp>
            <p:nvSpPr>
              <p:cNvPr id="24" name="Text Box 14"/>
              <p:cNvSpPr txBox="1">
                <a:spLocks noChangeArrowheads="1"/>
              </p:cNvSpPr>
              <p:nvPr/>
            </p:nvSpPr>
            <p:spPr bwMode="auto">
              <a:xfrm>
                <a:off x="1701" y="15457"/>
                <a:ext cx="8640" cy="720"/>
              </a:xfrm>
              <a:prstGeom prst="rect">
                <a:avLst/>
              </a:prstGeom>
              <a:solidFill>
                <a:srgbClr val="FFFFFF"/>
              </a:solidFill>
              <a:ln w="9525">
                <a:solidFill>
                  <a:srgbClr val="000000"/>
                </a:solidFill>
                <a:miter lim="800000"/>
                <a:headEnd/>
                <a:tailEnd/>
              </a:ln>
            </p:spPr>
            <p:txBody>
              <a:bodyPr/>
              <a:lstStyle/>
              <a:p>
                <a:r>
                  <a:rPr lang="en-GB" sz="1600" dirty="0">
                    <a:solidFill>
                      <a:srgbClr val="002060"/>
                    </a:solidFill>
                    <a:latin typeface="Arial" pitchFamily="34" charset="0"/>
                    <a:cs typeface="Arial" pitchFamily="34" charset="0"/>
                  </a:rPr>
                  <a:t>25 hours/ Year of education to renew the Certification, after 5 years of activity</a:t>
                </a:r>
              </a:p>
              <a:p>
                <a:endParaRPr lang="pt-PT" dirty="0"/>
              </a:p>
            </p:txBody>
          </p:sp>
        </p:gr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b="1" dirty="0" err="1"/>
              <a:t>National</a:t>
            </a:r>
            <a:r>
              <a:rPr lang="pt-PT" b="1" dirty="0"/>
              <a:t> </a:t>
            </a:r>
            <a:r>
              <a:rPr lang="pt-PT" b="1" dirty="0" err="1"/>
              <a:t>Federations</a:t>
            </a:r>
            <a:r>
              <a:rPr lang="pt-PT" b="1" dirty="0"/>
              <a:t>, </a:t>
            </a:r>
            <a:r>
              <a:rPr lang="pt-PT" b="1" dirty="0" err="1"/>
              <a:t>the</a:t>
            </a:r>
            <a:r>
              <a:rPr lang="pt-PT" b="1" dirty="0"/>
              <a:t> Portuguese </a:t>
            </a:r>
            <a:r>
              <a:rPr lang="pt-PT" b="1" dirty="0" err="1"/>
              <a:t>example</a:t>
            </a:r>
            <a:r>
              <a:rPr lang="pt-PT" b="1" dirty="0"/>
              <a:t>:</a:t>
            </a:r>
          </a:p>
        </p:txBody>
      </p:sp>
      <p:graphicFrame>
        <p:nvGraphicFramePr>
          <p:cNvPr id="16" name="Tabela 15"/>
          <p:cNvGraphicFramePr>
            <a:graphicFrameLocks noGrp="1"/>
          </p:cNvGraphicFramePr>
          <p:nvPr/>
        </p:nvGraphicFramePr>
        <p:xfrm>
          <a:off x="1447800" y="1524002"/>
          <a:ext cx="6248399" cy="4267197"/>
        </p:xfrm>
        <a:graphic>
          <a:graphicData uri="http://schemas.openxmlformats.org/drawingml/2006/table">
            <a:tbl>
              <a:tblPr/>
              <a:tblGrid>
                <a:gridCol w="2156245">
                  <a:extLst>
                    <a:ext uri="{9D8B030D-6E8A-4147-A177-3AD203B41FA5}">
                      <a16:colId xmlns:a16="http://schemas.microsoft.com/office/drawing/2014/main" val="20000"/>
                    </a:ext>
                  </a:extLst>
                </a:gridCol>
                <a:gridCol w="1076602">
                  <a:extLst>
                    <a:ext uri="{9D8B030D-6E8A-4147-A177-3AD203B41FA5}">
                      <a16:colId xmlns:a16="http://schemas.microsoft.com/office/drawing/2014/main" val="20001"/>
                    </a:ext>
                  </a:extLst>
                </a:gridCol>
                <a:gridCol w="969474">
                  <a:extLst>
                    <a:ext uri="{9D8B030D-6E8A-4147-A177-3AD203B41FA5}">
                      <a16:colId xmlns:a16="http://schemas.microsoft.com/office/drawing/2014/main" val="20002"/>
                    </a:ext>
                  </a:extLst>
                </a:gridCol>
                <a:gridCol w="1077363">
                  <a:extLst>
                    <a:ext uri="{9D8B030D-6E8A-4147-A177-3AD203B41FA5}">
                      <a16:colId xmlns:a16="http://schemas.microsoft.com/office/drawing/2014/main" val="20003"/>
                    </a:ext>
                  </a:extLst>
                </a:gridCol>
                <a:gridCol w="968715">
                  <a:extLst>
                    <a:ext uri="{9D8B030D-6E8A-4147-A177-3AD203B41FA5}">
                      <a16:colId xmlns:a16="http://schemas.microsoft.com/office/drawing/2014/main" val="20004"/>
                    </a:ext>
                  </a:extLst>
                </a:gridCol>
              </a:tblGrid>
              <a:tr h="1038726">
                <a:tc>
                  <a:txBody>
                    <a:bodyPr/>
                    <a:lstStyle/>
                    <a:p>
                      <a:pPr>
                        <a:lnSpc>
                          <a:spcPct val="115000"/>
                        </a:lnSpc>
                      </a:pPr>
                      <a:endParaRPr lang="pt-PT" sz="1100" dirty="0">
                        <a:latin typeface="Calibri"/>
                        <a:ea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265" algn="ctr">
                        <a:lnSpc>
                          <a:spcPct val="150000"/>
                        </a:lnSpc>
                        <a:spcAft>
                          <a:spcPts val="0"/>
                        </a:spcAft>
                      </a:pPr>
                      <a:r>
                        <a:rPr lang="en-GB" sz="1100" b="1" dirty="0">
                          <a:solidFill>
                            <a:srgbClr val="002060"/>
                          </a:solidFill>
                          <a:latin typeface="Arial"/>
                          <a:ea typeface="Calibri"/>
                          <a:cs typeface="Times New Roman"/>
                        </a:rPr>
                        <a:t>Level 1</a:t>
                      </a:r>
                      <a:endParaRPr lang="pt-PT" sz="1100" dirty="0">
                        <a:solidFill>
                          <a:srgbClr val="002060"/>
                        </a:solidFill>
                        <a:latin typeface="Arial"/>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marL="0" indent="0" algn="ctr">
                        <a:lnSpc>
                          <a:spcPct val="150000"/>
                        </a:lnSpc>
                        <a:spcAft>
                          <a:spcPts val="0"/>
                        </a:spcAft>
                      </a:pPr>
                      <a:r>
                        <a:rPr lang="en-GB" sz="1100" b="1" dirty="0">
                          <a:solidFill>
                            <a:srgbClr val="002060"/>
                          </a:solidFill>
                          <a:latin typeface="Arial"/>
                          <a:ea typeface="Calibri"/>
                          <a:cs typeface="Times New Roman"/>
                        </a:rPr>
                        <a:t>Level 2</a:t>
                      </a:r>
                      <a:endParaRPr lang="pt-PT" sz="1100" dirty="0">
                        <a:solidFill>
                          <a:srgbClr val="002060"/>
                        </a:solidFill>
                        <a:latin typeface="Arial"/>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marL="0" indent="0" algn="ctr">
                        <a:lnSpc>
                          <a:spcPct val="150000"/>
                        </a:lnSpc>
                        <a:spcAft>
                          <a:spcPts val="0"/>
                        </a:spcAft>
                      </a:pPr>
                      <a:r>
                        <a:rPr lang="en-GB" sz="1100" b="1" dirty="0">
                          <a:solidFill>
                            <a:srgbClr val="002060"/>
                          </a:solidFill>
                          <a:latin typeface="Arial"/>
                          <a:ea typeface="Calibri"/>
                          <a:cs typeface="Times New Roman"/>
                        </a:rPr>
                        <a:t>Level 3</a:t>
                      </a:r>
                      <a:endParaRPr lang="pt-PT" sz="1100" dirty="0">
                        <a:solidFill>
                          <a:srgbClr val="002060"/>
                        </a:solidFill>
                        <a:latin typeface="Arial"/>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marL="0" indent="0" algn="ctr">
                        <a:lnSpc>
                          <a:spcPct val="150000"/>
                        </a:lnSpc>
                        <a:spcAft>
                          <a:spcPts val="800"/>
                        </a:spcAft>
                      </a:pPr>
                      <a:r>
                        <a:rPr lang="en-GB" sz="1100" b="1" dirty="0">
                          <a:solidFill>
                            <a:srgbClr val="002060"/>
                          </a:solidFill>
                          <a:latin typeface="Arial"/>
                          <a:ea typeface="Calibri"/>
                          <a:cs typeface="Times New Roman"/>
                        </a:rPr>
                        <a:t>Level 4</a:t>
                      </a:r>
                      <a:endParaRPr lang="pt-PT" sz="1100" dirty="0">
                        <a:solidFill>
                          <a:srgbClr val="002060"/>
                        </a:solidFill>
                        <a:latin typeface="Arial"/>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0"/>
                  </a:ext>
                </a:extLst>
              </a:tr>
              <a:tr h="729915">
                <a:tc>
                  <a:txBody>
                    <a:bodyPr/>
                    <a:lstStyle/>
                    <a:p>
                      <a:pPr marL="450215">
                        <a:lnSpc>
                          <a:spcPct val="150000"/>
                        </a:lnSpc>
                        <a:spcAft>
                          <a:spcPts val="0"/>
                        </a:spcAft>
                      </a:pPr>
                      <a:r>
                        <a:rPr lang="en-GB" sz="1100" b="1">
                          <a:latin typeface="Arial"/>
                          <a:ea typeface="Calibri"/>
                          <a:cs typeface="Times New Roman"/>
                        </a:rPr>
                        <a:t>Common formation </a:t>
                      </a:r>
                      <a:endParaRPr lang="pt-PT" sz="1100">
                        <a:latin typeface="Arial"/>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00"/>
                    </a:solidFill>
                  </a:tcPr>
                </a:tc>
                <a:tc>
                  <a:txBody>
                    <a:bodyPr/>
                    <a:lstStyle/>
                    <a:p>
                      <a:pPr marL="0" indent="0" algn="ctr">
                        <a:lnSpc>
                          <a:spcPct val="150000"/>
                        </a:lnSpc>
                        <a:spcAft>
                          <a:spcPts val="0"/>
                        </a:spcAft>
                      </a:pPr>
                      <a:r>
                        <a:rPr lang="en-GB" sz="1100" b="1" dirty="0">
                          <a:latin typeface="Arial"/>
                          <a:ea typeface="Calibri"/>
                          <a:cs typeface="Times New Roman"/>
                        </a:rPr>
                        <a:t>40h</a:t>
                      </a:r>
                      <a:endParaRPr lang="pt-PT" sz="1100" dirty="0">
                        <a:latin typeface="Arial"/>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50000"/>
                        </a:lnSpc>
                        <a:spcAft>
                          <a:spcPts val="0"/>
                        </a:spcAft>
                      </a:pPr>
                      <a:r>
                        <a:rPr lang="en-GB" sz="1100" b="1" dirty="0">
                          <a:latin typeface="Arial"/>
                          <a:ea typeface="Calibri"/>
                          <a:cs typeface="Times New Roman"/>
                        </a:rPr>
                        <a:t>60h</a:t>
                      </a:r>
                      <a:endParaRPr lang="pt-PT" sz="1100" dirty="0">
                        <a:latin typeface="Arial"/>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50000"/>
                        </a:lnSpc>
                        <a:spcAft>
                          <a:spcPts val="0"/>
                        </a:spcAft>
                      </a:pPr>
                      <a:r>
                        <a:rPr lang="en-GB" sz="1100" b="1" dirty="0">
                          <a:latin typeface="Arial"/>
                          <a:ea typeface="Calibri"/>
                          <a:cs typeface="Times New Roman"/>
                        </a:rPr>
                        <a:t>90h</a:t>
                      </a:r>
                      <a:endParaRPr lang="pt-PT" sz="1100" dirty="0">
                        <a:latin typeface="Arial"/>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50000"/>
                        </a:lnSpc>
                        <a:spcAft>
                          <a:spcPts val="800"/>
                        </a:spcAft>
                      </a:pPr>
                      <a:r>
                        <a:rPr lang="en-GB" sz="1100" b="1" dirty="0">
                          <a:latin typeface="Arial"/>
                          <a:ea typeface="Calibri"/>
                          <a:cs typeface="Times New Roman"/>
                        </a:rPr>
                        <a:t>? h</a:t>
                      </a:r>
                      <a:endParaRPr lang="pt-PT" sz="1100" dirty="0">
                        <a:latin typeface="Arial"/>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29915">
                <a:tc>
                  <a:txBody>
                    <a:bodyPr/>
                    <a:lstStyle/>
                    <a:p>
                      <a:pPr marL="450215">
                        <a:lnSpc>
                          <a:spcPct val="150000"/>
                        </a:lnSpc>
                        <a:spcAft>
                          <a:spcPts val="0"/>
                        </a:spcAft>
                      </a:pPr>
                      <a:r>
                        <a:rPr lang="en-GB" sz="1100" b="1">
                          <a:latin typeface="Arial"/>
                          <a:ea typeface="Calibri"/>
                          <a:cs typeface="Times New Roman"/>
                        </a:rPr>
                        <a:t>Specific formation </a:t>
                      </a:r>
                      <a:endParaRPr lang="pt-PT" sz="1100">
                        <a:latin typeface="Arial"/>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00"/>
                    </a:solidFill>
                  </a:tcPr>
                </a:tc>
                <a:tc>
                  <a:txBody>
                    <a:bodyPr/>
                    <a:lstStyle/>
                    <a:p>
                      <a:pPr marL="0" indent="0" algn="ctr">
                        <a:lnSpc>
                          <a:spcPct val="150000"/>
                        </a:lnSpc>
                        <a:spcAft>
                          <a:spcPts val="0"/>
                        </a:spcAft>
                      </a:pPr>
                      <a:r>
                        <a:rPr lang="en-GB" sz="1100" b="1" dirty="0">
                          <a:latin typeface="Arial"/>
                          <a:ea typeface="Calibri"/>
                          <a:cs typeface="Times New Roman"/>
                        </a:rPr>
                        <a:t>40h</a:t>
                      </a:r>
                      <a:endParaRPr lang="pt-PT" sz="1100" dirty="0">
                        <a:latin typeface="Arial"/>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50000"/>
                        </a:lnSpc>
                        <a:spcAft>
                          <a:spcPts val="0"/>
                        </a:spcAft>
                      </a:pPr>
                      <a:r>
                        <a:rPr lang="en-GB" sz="1100" b="1" dirty="0">
                          <a:latin typeface="Arial"/>
                          <a:ea typeface="Calibri"/>
                          <a:cs typeface="Times New Roman"/>
                        </a:rPr>
                        <a:t>170h</a:t>
                      </a:r>
                      <a:endParaRPr lang="pt-PT" sz="1100" dirty="0">
                        <a:latin typeface="Arial"/>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50000"/>
                        </a:lnSpc>
                        <a:spcAft>
                          <a:spcPts val="0"/>
                        </a:spcAft>
                      </a:pPr>
                      <a:r>
                        <a:rPr lang="en-GB" sz="1100" b="1" dirty="0">
                          <a:latin typeface="Arial"/>
                          <a:ea typeface="Calibri"/>
                          <a:cs typeface="Times New Roman"/>
                        </a:rPr>
                        <a:t>? h</a:t>
                      </a:r>
                      <a:endParaRPr lang="pt-PT" sz="1100" dirty="0">
                        <a:latin typeface="Arial"/>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50000"/>
                        </a:lnSpc>
                        <a:spcAft>
                          <a:spcPts val="800"/>
                        </a:spcAft>
                      </a:pPr>
                      <a:r>
                        <a:rPr lang="en-GB" sz="1100" b="1" dirty="0">
                          <a:latin typeface="Arial"/>
                          <a:ea typeface="Calibri"/>
                          <a:cs typeface="Times New Roman"/>
                        </a:rPr>
                        <a:t>? h</a:t>
                      </a:r>
                      <a:endParaRPr lang="pt-PT" sz="1100" dirty="0">
                        <a:latin typeface="Arial"/>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29915">
                <a:tc>
                  <a:txBody>
                    <a:bodyPr/>
                    <a:lstStyle/>
                    <a:p>
                      <a:pPr marL="450215">
                        <a:lnSpc>
                          <a:spcPct val="150000"/>
                        </a:lnSpc>
                        <a:spcAft>
                          <a:spcPts val="0"/>
                        </a:spcAft>
                      </a:pPr>
                      <a:r>
                        <a:rPr lang="en-GB" sz="1100" b="1">
                          <a:latin typeface="Arial"/>
                          <a:ea typeface="Calibri"/>
                          <a:cs typeface="Times New Roman"/>
                        </a:rPr>
                        <a:t>Training post </a:t>
                      </a:r>
                      <a:endParaRPr lang="pt-PT" sz="1100">
                        <a:latin typeface="Arial"/>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00"/>
                    </a:solidFill>
                  </a:tcPr>
                </a:tc>
                <a:tc>
                  <a:txBody>
                    <a:bodyPr/>
                    <a:lstStyle/>
                    <a:p>
                      <a:pPr marL="0" indent="0" algn="ctr">
                        <a:lnSpc>
                          <a:spcPct val="150000"/>
                        </a:lnSpc>
                        <a:spcAft>
                          <a:spcPts val="0"/>
                        </a:spcAft>
                      </a:pPr>
                      <a:r>
                        <a:rPr lang="en-GB" sz="1100" b="1" dirty="0">
                          <a:latin typeface="Arial"/>
                          <a:ea typeface="Calibri"/>
                          <a:cs typeface="Times New Roman"/>
                        </a:rPr>
                        <a:t>600h</a:t>
                      </a:r>
                      <a:endParaRPr lang="pt-PT" sz="1100" dirty="0">
                        <a:latin typeface="Arial"/>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50000"/>
                        </a:lnSpc>
                        <a:spcAft>
                          <a:spcPts val="0"/>
                        </a:spcAft>
                      </a:pPr>
                      <a:r>
                        <a:rPr lang="en-GB" sz="1100" b="1" dirty="0">
                          <a:latin typeface="Arial"/>
                          <a:ea typeface="Calibri"/>
                          <a:cs typeface="Times New Roman"/>
                        </a:rPr>
                        <a:t>800h</a:t>
                      </a:r>
                      <a:endParaRPr lang="pt-PT" sz="1100" dirty="0">
                        <a:latin typeface="Arial"/>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50000"/>
                        </a:lnSpc>
                        <a:spcAft>
                          <a:spcPts val="0"/>
                        </a:spcAft>
                      </a:pPr>
                      <a:r>
                        <a:rPr lang="en-GB" sz="1100" b="1" dirty="0">
                          <a:latin typeface="Arial"/>
                          <a:ea typeface="Calibri"/>
                          <a:cs typeface="Times New Roman"/>
                        </a:rPr>
                        <a:t>? h</a:t>
                      </a:r>
                      <a:endParaRPr lang="pt-PT" sz="1100" dirty="0">
                        <a:latin typeface="Arial"/>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50000"/>
                        </a:lnSpc>
                        <a:spcAft>
                          <a:spcPts val="800"/>
                        </a:spcAft>
                      </a:pPr>
                      <a:r>
                        <a:rPr lang="en-GB" sz="1100" b="1" dirty="0">
                          <a:latin typeface="Arial"/>
                          <a:ea typeface="Calibri"/>
                          <a:cs typeface="Times New Roman"/>
                        </a:rPr>
                        <a:t>? h</a:t>
                      </a:r>
                      <a:endParaRPr lang="pt-PT" sz="1100" dirty="0">
                        <a:latin typeface="Arial"/>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38726">
                <a:tc>
                  <a:txBody>
                    <a:bodyPr/>
                    <a:lstStyle/>
                    <a:p>
                      <a:pPr marL="450215">
                        <a:lnSpc>
                          <a:spcPct val="150000"/>
                        </a:lnSpc>
                        <a:spcAft>
                          <a:spcPts val="0"/>
                        </a:spcAft>
                      </a:pPr>
                      <a:r>
                        <a:rPr lang="en-GB" sz="1100" b="1" dirty="0">
                          <a:solidFill>
                            <a:srgbClr val="002060"/>
                          </a:solidFill>
                          <a:latin typeface="Arial"/>
                          <a:ea typeface="Calibri"/>
                          <a:cs typeface="Times New Roman"/>
                        </a:rPr>
                        <a:t>Total </a:t>
                      </a:r>
                      <a:endParaRPr lang="pt-PT" sz="1100" dirty="0">
                        <a:solidFill>
                          <a:srgbClr val="002060"/>
                        </a:solidFill>
                        <a:latin typeface="Arial"/>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indent="0" algn="ctr">
                        <a:lnSpc>
                          <a:spcPct val="150000"/>
                        </a:lnSpc>
                        <a:spcAft>
                          <a:spcPts val="0"/>
                        </a:spcAft>
                      </a:pPr>
                      <a:r>
                        <a:rPr lang="en-GB" sz="1100" b="1" dirty="0">
                          <a:solidFill>
                            <a:srgbClr val="002060"/>
                          </a:solidFill>
                          <a:latin typeface="Arial"/>
                          <a:ea typeface="Calibri"/>
                          <a:cs typeface="Times New Roman"/>
                        </a:rPr>
                        <a:t>680h</a:t>
                      </a:r>
                      <a:endParaRPr lang="pt-PT" sz="1100" dirty="0">
                        <a:solidFill>
                          <a:srgbClr val="002060"/>
                        </a:solidFill>
                        <a:latin typeface="Arial"/>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indent="0" algn="ctr">
                        <a:lnSpc>
                          <a:spcPct val="150000"/>
                        </a:lnSpc>
                        <a:spcAft>
                          <a:spcPts val="0"/>
                        </a:spcAft>
                      </a:pPr>
                      <a:r>
                        <a:rPr lang="en-GB" sz="1100" b="1" dirty="0">
                          <a:solidFill>
                            <a:srgbClr val="002060"/>
                          </a:solidFill>
                          <a:latin typeface="Arial"/>
                          <a:ea typeface="Calibri"/>
                          <a:cs typeface="Times New Roman"/>
                        </a:rPr>
                        <a:t>1030h</a:t>
                      </a:r>
                      <a:endParaRPr lang="pt-PT" sz="1100" dirty="0">
                        <a:solidFill>
                          <a:srgbClr val="002060"/>
                        </a:solidFill>
                        <a:latin typeface="Arial"/>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indent="0" algn="ctr">
                        <a:lnSpc>
                          <a:spcPct val="150000"/>
                        </a:lnSpc>
                        <a:spcAft>
                          <a:spcPts val="0"/>
                        </a:spcAft>
                      </a:pPr>
                      <a:r>
                        <a:rPr lang="en-GB" sz="1100" b="1" dirty="0">
                          <a:solidFill>
                            <a:srgbClr val="002060"/>
                          </a:solidFill>
                          <a:latin typeface="Arial"/>
                          <a:ea typeface="Calibri"/>
                          <a:cs typeface="Times New Roman"/>
                        </a:rPr>
                        <a:t>? h</a:t>
                      </a:r>
                      <a:endParaRPr lang="pt-PT" sz="1100" dirty="0">
                        <a:solidFill>
                          <a:srgbClr val="002060"/>
                        </a:solidFill>
                        <a:latin typeface="Arial"/>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indent="0" algn="ctr">
                        <a:lnSpc>
                          <a:spcPct val="150000"/>
                        </a:lnSpc>
                        <a:spcAft>
                          <a:spcPts val="800"/>
                        </a:spcAft>
                      </a:pPr>
                      <a:r>
                        <a:rPr lang="en-GB" sz="1100" b="1" dirty="0">
                          <a:solidFill>
                            <a:srgbClr val="002060"/>
                          </a:solidFill>
                          <a:latin typeface="Arial"/>
                          <a:ea typeface="Calibri"/>
                          <a:cs typeface="Times New Roman"/>
                        </a:rPr>
                        <a:t>? h</a:t>
                      </a:r>
                      <a:endParaRPr lang="pt-PT" sz="1100" dirty="0">
                        <a:solidFill>
                          <a:srgbClr val="002060"/>
                        </a:solidFill>
                        <a:latin typeface="Arial"/>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GB" b="1" dirty="0"/>
              <a:t>International and national tax rules</a:t>
            </a:r>
            <a:endParaRPr lang="pt-PT" b="1" dirty="0"/>
          </a:p>
        </p:txBody>
      </p:sp>
      <p:sp>
        <p:nvSpPr>
          <p:cNvPr id="6" name="Rectângulo 5"/>
          <p:cNvSpPr/>
          <p:nvPr/>
        </p:nvSpPr>
        <p:spPr>
          <a:xfrm>
            <a:off x="914400" y="1600200"/>
            <a:ext cx="7086600" cy="2246769"/>
          </a:xfrm>
          <a:prstGeom prst="rect">
            <a:avLst/>
          </a:prstGeom>
        </p:spPr>
        <p:txBody>
          <a:bodyPr wrap="square">
            <a:spAutoFit/>
          </a:bodyPr>
          <a:lstStyle/>
          <a:p>
            <a:pPr algn="just"/>
            <a:r>
              <a:rPr lang="en-US" sz="2800" dirty="0">
                <a:latin typeface="Arial" pitchFamily="34" charset="0"/>
                <a:cs typeface="Arial" pitchFamily="34" charset="0"/>
              </a:rPr>
              <a:t>A </a:t>
            </a:r>
            <a:r>
              <a:rPr lang="en-US" sz="2800" b="1" dirty="0">
                <a:latin typeface="Arial" pitchFamily="34" charset="0"/>
                <a:cs typeface="Arial" pitchFamily="34" charset="0"/>
              </a:rPr>
              <a:t>Value Added Tax Identification Number</a:t>
            </a:r>
            <a:r>
              <a:rPr lang="en-US" sz="2800" dirty="0">
                <a:latin typeface="Arial" pitchFamily="34" charset="0"/>
                <a:cs typeface="Arial" pitchFamily="34" charset="0"/>
              </a:rPr>
              <a:t> or </a:t>
            </a:r>
            <a:r>
              <a:rPr lang="en-US" sz="2800" b="1" dirty="0">
                <a:latin typeface="Arial" pitchFamily="34" charset="0"/>
                <a:cs typeface="Arial" pitchFamily="34" charset="0"/>
              </a:rPr>
              <a:t>VAT identification number</a:t>
            </a:r>
            <a:r>
              <a:rPr lang="en-US" sz="2800" dirty="0">
                <a:latin typeface="Arial" pitchFamily="34" charset="0"/>
                <a:cs typeface="Arial" pitchFamily="34" charset="0"/>
              </a:rPr>
              <a:t> (</a:t>
            </a:r>
            <a:r>
              <a:rPr lang="en-US" sz="2800" b="1" dirty="0">
                <a:latin typeface="Arial" pitchFamily="34" charset="0"/>
                <a:cs typeface="Arial" pitchFamily="34" charset="0"/>
              </a:rPr>
              <a:t>VATIN</a:t>
            </a:r>
            <a:r>
              <a:rPr lang="en-US" sz="2800" dirty="0">
                <a:latin typeface="Arial" pitchFamily="34" charset="0"/>
                <a:cs typeface="Arial" pitchFamily="34" charset="0"/>
              </a:rPr>
              <a:t>) is an identifier used in many countries, including the countries of the European Union, for value added tax purposes. </a:t>
            </a:r>
            <a:endParaRPr lang="pt-PT" sz="2800" dirty="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9200" y="274638"/>
            <a:ext cx="7467600" cy="1143000"/>
          </a:xfrm>
        </p:spPr>
        <p:txBody>
          <a:bodyPr>
            <a:normAutofit fontScale="90000"/>
          </a:bodyPr>
          <a:lstStyle/>
          <a:p>
            <a:r>
              <a:rPr lang="pt-PT" b="1" dirty="0" err="1"/>
              <a:t>Questions</a:t>
            </a:r>
            <a:r>
              <a:rPr lang="pt-PT" b="1" dirty="0"/>
              <a:t> </a:t>
            </a:r>
            <a:r>
              <a:rPr lang="pt-PT" b="1" dirty="0" err="1"/>
              <a:t>you</a:t>
            </a:r>
            <a:r>
              <a:rPr lang="pt-PT" b="1" dirty="0"/>
              <a:t> </a:t>
            </a:r>
            <a:r>
              <a:rPr lang="pt-PT" b="1" dirty="0" err="1"/>
              <a:t>should</a:t>
            </a:r>
            <a:r>
              <a:rPr lang="pt-PT" b="1" dirty="0"/>
              <a:t> </a:t>
            </a:r>
            <a:r>
              <a:rPr lang="pt-PT" b="1" dirty="0" err="1"/>
              <a:t>ask</a:t>
            </a:r>
            <a:r>
              <a:rPr lang="pt-PT" b="1" dirty="0"/>
              <a:t> </a:t>
            </a:r>
            <a:r>
              <a:rPr lang="pt-PT" b="1" dirty="0" err="1"/>
              <a:t>yourself</a:t>
            </a:r>
            <a:endParaRPr lang="pt-PT" b="1" dirty="0"/>
          </a:p>
        </p:txBody>
      </p:sp>
      <p:pic>
        <p:nvPicPr>
          <p:cNvPr id="5" name="Kuva 1" descr="LOGO.gif"/>
          <p:cNvPicPr>
            <a:picLocks noGrp="1" noChangeAspect="1" noChangeArrowheads="1"/>
          </p:cNvPicPr>
          <p:nvPr>
            <p:ph idx="1"/>
          </p:nvPr>
        </p:nvPicPr>
        <p:blipFill>
          <a:blip r:embed="rId2" cstate="print"/>
          <a:srcRect/>
          <a:stretch>
            <a:fillRect/>
          </a:stretch>
        </p:blipFill>
        <p:spPr bwMode="auto">
          <a:xfrm>
            <a:off x="228600" y="228600"/>
            <a:ext cx="889000" cy="666750"/>
          </a:xfrm>
          <a:prstGeom prst="rect">
            <a:avLst/>
          </a:prstGeom>
          <a:noFill/>
          <a:ln w="9525">
            <a:noFill/>
            <a:miter lim="800000"/>
            <a:headEnd/>
            <a:tailEnd/>
          </a:ln>
        </p:spPr>
      </p:pic>
      <p:sp>
        <p:nvSpPr>
          <p:cNvPr id="2049" name="Rectangle 1"/>
          <p:cNvSpPr>
            <a:spLocks noChangeArrowheads="1"/>
          </p:cNvSpPr>
          <p:nvPr/>
        </p:nvSpPr>
        <p:spPr bwMode="auto">
          <a:xfrm>
            <a:off x="914400" y="2525018"/>
            <a:ext cx="71628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spcAft>
                <a:spcPts val="600"/>
              </a:spcAft>
              <a:buFont typeface="Wingdings" pitchFamily="2" charset="2"/>
              <a:buChar char="Ø"/>
            </a:pPr>
            <a:r>
              <a:rPr lang="en-GB" sz="2800" dirty="0">
                <a:latin typeface="Arial" pitchFamily="34" charset="0"/>
                <a:cs typeface="Arial" pitchFamily="34" charset="0"/>
              </a:rPr>
              <a:t>Are there significant differences between that country and my country on behaviour when dealing with animals that may imply horse welfare treatment?</a:t>
            </a:r>
            <a:endParaRPr lang="pt-PT" sz="2800" dirty="0">
              <a:latin typeface="Arial" pitchFamily="34" charset="0"/>
              <a:cs typeface="Arial" pitchFamily="34" charset="0"/>
            </a:endParaRPr>
          </a:p>
        </p:txBody>
      </p:sp>
      <p:pic>
        <p:nvPicPr>
          <p:cNvPr id="7" name="Bildobjekt 8"/>
          <p:cNvPicPr>
            <a:picLocks noChangeAspect="1" noChangeArrowheads="1"/>
          </p:cNvPicPr>
          <p:nvPr/>
        </p:nvPicPr>
        <p:blipFill>
          <a:blip r:embed="rId3" cstate="print"/>
          <a:srcRect/>
          <a:stretch>
            <a:fillRect/>
          </a:stretch>
        </p:blipFill>
        <p:spPr bwMode="auto">
          <a:xfrm>
            <a:off x="6084888" y="5967413"/>
            <a:ext cx="3059112" cy="873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GB" b="1" dirty="0"/>
              <a:t>How can I be rewarded in a different country?</a:t>
            </a:r>
            <a:endParaRPr lang="pt-PT" b="1" dirty="0"/>
          </a:p>
        </p:txBody>
      </p:sp>
      <p:sp>
        <p:nvSpPr>
          <p:cNvPr id="6" name="Rectângulo 5"/>
          <p:cNvSpPr/>
          <p:nvPr/>
        </p:nvSpPr>
        <p:spPr>
          <a:xfrm>
            <a:off x="914400" y="2133600"/>
            <a:ext cx="7391400" cy="584775"/>
          </a:xfrm>
          <a:prstGeom prst="rect">
            <a:avLst/>
          </a:prstGeom>
        </p:spPr>
        <p:txBody>
          <a:bodyPr wrap="square">
            <a:spAutoFit/>
          </a:bodyPr>
          <a:lstStyle/>
          <a:p>
            <a:r>
              <a:rPr lang="en-US" sz="3200" dirty="0">
                <a:latin typeface="Arial" pitchFamily="34" charset="0"/>
                <a:cs typeface="Arial" pitchFamily="34" charset="0"/>
              </a:rPr>
              <a:t>To be rewarded in Portugal you need to:</a:t>
            </a:r>
            <a:endParaRPr lang="pt-PT" sz="3200" dirty="0">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GB" b="1" dirty="0"/>
              <a:t>To work in Portugal you need to:</a:t>
            </a:r>
            <a:endParaRPr lang="pt-PT" b="1" dirty="0"/>
          </a:p>
        </p:txBody>
      </p:sp>
      <p:sp>
        <p:nvSpPr>
          <p:cNvPr id="6" name="Rectângulo 5"/>
          <p:cNvSpPr/>
          <p:nvPr/>
        </p:nvSpPr>
        <p:spPr>
          <a:xfrm>
            <a:off x="914400" y="1828800"/>
            <a:ext cx="7391400" cy="3539430"/>
          </a:xfrm>
          <a:prstGeom prst="rect">
            <a:avLst/>
          </a:prstGeom>
        </p:spPr>
        <p:txBody>
          <a:bodyPr wrap="square">
            <a:spAutoFit/>
          </a:bodyPr>
          <a:lstStyle/>
          <a:p>
            <a:r>
              <a:rPr lang="en-US" sz="3200" dirty="0">
                <a:latin typeface="Arial" pitchFamily="34" charset="0"/>
                <a:cs typeface="Arial" pitchFamily="34" charset="0"/>
              </a:rPr>
              <a:t>Ask for a VAT number to the Fiscal Authorities on the Web Site (</a:t>
            </a:r>
            <a:r>
              <a:rPr lang="en-US" sz="3200" u="sng" dirty="0">
                <a:latin typeface="Arial" pitchFamily="34" charset="0"/>
                <a:cs typeface="Arial" pitchFamily="34" charset="0"/>
                <a:hlinkClick r:id="rId2"/>
              </a:rPr>
              <a:t>http://www.portaldasfinancas.gov.pt/at/html/index.html</a:t>
            </a:r>
            <a:r>
              <a:rPr lang="en-US" sz="3200" dirty="0">
                <a:latin typeface="Arial" pitchFamily="34" charset="0"/>
                <a:cs typeface="Arial" pitchFamily="34" charset="0"/>
              </a:rPr>
              <a:t>). </a:t>
            </a:r>
          </a:p>
          <a:p>
            <a:pPr algn="just"/>
            <a:r>
              <a:rPr lang="en-US" sz="3200" dirty="0">
                <a:latin typeface="Arial" pitchFamily="34" charset="0"/>
                <a:cs typeface="Arial" pitchFamily="34" charset="0"/>
              </a:rPr>
              <a:t>So, you must deliver, at this web site, a </a:t>
            </a:r>
            <a:r>
              <a:rPr lang="de-DE" sz="3200" dirty="0">
                <a:latin typeface="Arial" pitchFamily="34" charset="0"/>
                <a:cs typeface="Arial" pitchFamily="34" charset="0"/>
              </a:rPr>
              <a:t>XML-Schema file, according to the proper instructions. </a:t>
            </a:r>
            <a:endParaRPr lang="pt-PT" sz="3200" dirty="0">
              <a:latin typeface="Arial" pitchFamily="34" charset="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GB" b="1" dirty="0"/>
              <a:t>To work in Portugal you need to:</a:t>
            </a:r>
            <a:endParaRPr lang="pt-PT" b="1" dirty="0"/>
          </a:p>
        </p:txBody>
      </p:sp>
      <p:sp>
        <p:nvSpPr>
          <p:cNvPr id="6" name="Rectângulo 5"/>
          <p:cNvSpPr/>
          <p:nvPr/>
        </p:nvSpPr>
        <p:spPr>
          <a:xfrm>
            <a:off x="914400" y="1371600"/>
            <a:ext cx="7391400" cy="3970318"/>
          </a:xfrm>
          <a:prstGeom prst="rect">
            <a:avLst/>
          </a:prstGeom>
        </p:spPr>
        <p:txBody>
          <a:bodyPr wrap="square">
            <a:spAutoFit/>
          </a:bodyPr>
          <a:lstStyle/>
          <a:p>
            <a:r>
              <a:rPr lang="de-DE" sz="2800" dirty="0">
                <a:latin typeface="Arial" pitchFamily="34" charset="0"/>
                <a:cs typeface="Arial" pitchFamily="34" charset="0"/>
              </a:rPr>
              <a:t>To work on a XML-Schema file you must have a proper application, like the  XML Spy. </a:t>
            </a:r>
            <a:endParaRPr lang="pt-PT" sz="2800" dirty="0">
              <a:latin typeface="Arial" pitchFamily="34" charset="0"/>
              <a:cs typeface="Arial" pitchFamily="34" charset="0"/>
            </a:endParaRPr>
          </a:p>
          <a:p>
            <a:r>
              <a:rPr lang="de-DE" sz="2800" dirty="0">
                <a:latin typeface="Arial" pitchFamily="34" charset="0"/>
                <a:cs typeface="Arial" pitchFamily="34" charset="0"/>
              </a:rPr>
              <a:t>You can get these applications at </a:t>
            </a:r>
            <a:r>
              <a:rPr lang="de-DE" sz="2800" u="sng" dirty="0">
                <a:latin typeface="Arial" pitchFamily="34" charset="0"/>
                <a:cs typeface="Arial" pitchFamily="34" charset="0"/>
                <a:hlinkClick r:id="rId2"/>
              </a:rPr>
              <a:t>www.w3c.org/XML/Schema</a:t>
            </a:r>
            <a:r>
              <a:rPr lang="de-DE" sz="2800" dirty="0">
                <a:latin typeface="Arial" pitchFamily="34" charset="0"/>
                <a:cs typeface="Arial" pitchFamily="34" charset="0"/>
              </a:rPr>
              <a:t>. </a:t>
            </a:r>
          </a:p>
          <a:p>
            <a:endParaRPr lang="pt-PT" sz="2800" dirty="0">
              <a:latin typeface="Arial" pitchFamily="34" charset="0"/>
              <a:cs typeface="Arial" pitchFamily="34" charset="0"/>
            </a:endParaRPr>
          </a:p>
          <a:p>
            <a:pPr algn="just"/>
            <a:r>
              <a:rPr lang="en-US" sz="2800" dirty="0">
                <a:latin typeface="Arial" pitchFamily="34" charset="0"/>
                <a:cs typeface="Arial" pitchFamily="34" charset="0"/>
              </a:rPr>
              <a:t>You can consult a User Guide at </a:t>
            </a:r>
            <a:r>
              <a:rPr lang="en-US" sz="2800" dirty="0" err="1">
                <a:latin typeface="Arial" pitchFamily="34" charset="0"/>
                <a:cs typeface="Arial" pitchFamily="34" charset="0"/>
              </a:rPr>
              <a:t>Apoio</a:t>
            </a:r>
            <a:r>
              <a:rPr lang="en-US" sz="2800" dirty="0">
                <a:latin typeface="Arial" pitchFamily="34" charset="0"/>
                <a:cs typeface="Arial" pitchFamily="34" charset="0"/>
              </a:rPr>
              <a:t> </a:t>
            </a:r>
            <a:r>
              <a:rPr lang="en-US" sz="2800" dirty="0" err="1">
                <a:latin typeface="Arial" pitchFamily="34" charset="0"/>
                <a:cs typeface="Arial" pitchFamily="34" charset="0"/>
              </a:rPr>
              <a:t>ao</a:t>
            </a:r>
            <a:r>
              <a:rPr lang="en-US" sz="2800" dirty="0">
                <a:latin typeface="Arial" pitchFamily="34" charset="0"/>
                <a:cs typeface="Arial" pitchFamily="34" charset="0"/>
              </a:rPr>
              <a:t> </a:t>
            </a:r>
            <a:r>
              <a:rPr lang="en-US" sz="2800" dirty="0" err="1">
                <a:latin typeface="Arial" pitchFamily="34" charset="0"/>
                <a:cs typeface="Arial" pitchFamily="34" charset="0"/>
              </a:rPr>
              <a:t>Contribuinte</a:t>
            </a:r>
            <a:r>
              <a:rPr lang="en-US" sz="2800" dirty="0">
                <a:latin typeface="Arial" pitchFamily="34" charset="0"/>
                <a:cs typeface="Arial" pitchFamily="34" charset="0"/>
              </a:rPr>
              <a:t> </a:t>
            </a:r>
            <a:r>
              <a:rPr lang="en-US" sz="2800" dirty="0" err="1">
                <a:latin typeface="Arial" pitchFamily="34" charset="0"/>
                <a:cs typeface="Arial" pitchFamily="34" charset="0"/>
              </a:rPr>
              <a:t>Trocas</a:t>
            </a:r>
            <a:r>
              <a:rPr lang="en-US" sz="2800" dirty="0">
                <a:latin typeface="Arial" pitchFamily="34" charset="0"/>
                <a:cs typeface="Arial" pitchFamily="34" charset="0"/>
              </a:rPr>
              <a:t> de </a:t>
            </a:r>
            <a:r>
              <a:rPr lang="en-US" sz="2800" dirty="0" err="1">
                <a:latin typeface="Arial" pitchFamily="34" charset="0"/>
                <a:cs typeface="Arial" pitchFamily="34" charset="0"/>
              </a:rPr>
              <a:t>Informação</a:t>
            </a:r>
            <a:r>
              <a:rPr lang="en-US" sz="2800" dirty="0">
                <a:latin typeface="Arial" pitchFamily="34" charset="0"/>
                <a:cs typeface="Arial" pitchFamily="34" charset="0"/>
              </a:rPr>
              <a:t> </a:t>
            </a:r>
            <a:r>
              <a:rPr lang="en-US" sz="2800" dirty="0" err="1">
                <a:latin typeface="Arial" pitchFamily="34" charset="0"/>
                <a:cs typeface="Arial" pitchFamily="34" charset="0"/>
              </a:rPr>
              <a:t>Internacionais</a:t>
            </a:r>
            <a:r>
              <a:rPr lang="en-US" sz="2800" dirty="0">
                <a:latin typeface="Arial" pitchFamily="34" charset="0"/>
                <a:cs typeface="Arial" pitchFamily="34" charset="0"/>
              </a:rPr>
              <a:t> FATCA - Foreign Account Tax Compliance Act , which is in English.</a:t>
            </a:r>
            <a:endParaRPr lang="pt-PT" sz="2800" dirty="0">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GB" b="1" dirty="0"/>
              <a:t>To work in Portugal you need to:</a:t>
            </a:r>
            <a:endParaRPr lang="pt-PT" b="1" dirty="0"/>
          </a:p>
        </p:txBody>
      </p:sp>
      <p:sp>
        <p:nvSpPr>
          <p:cNvPr id="6" name="Rectângulo 5"/>
          <p:cNvSpPr/>
          <p:nvPr/>
        </p:nvSpPr>
        <p:spPr>
          <a:xfrm>
            <a:off x="914400" y="1981200"/>
            <a:ext cx="7391400" cy="2862322"/>
          </a:xfrm>
          <a:prstGeom prst="rect">
            <a:avLst/>
          </a:prstGeom>
        </p:spPr>
        <p:txBody>
          <a:bodyPr wrap="square">
            <a:spAutoFit/>
          </a:bodyPr>
          <a:lstStyle/>
          <a:p>
            <a:pPr algn="just"/>
            <a:r>
              <a:rPr lang="en-US" sz="3600" dirty="0">
                <a:latin typeface="Arial" pitchFamily="34" charset="0"/>
                <a:cs typeface="Arial" pitchFamily="34" charset="0"/>
              </a:rPr>
              <a:t>Then, every time you are rewarded by your employer, you must do a quittance document at the Fiscal Authorities web site, using your new VAT number. (*)</a:t>
            </a:r>
            <a:endParaRPr lang="pt-PT" sz="3600" dirty="0">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b="1" dirty="0"/>
              <a:t>Animal Welfare</a:t>
            </a:r>
            <a:endParaRPr lang="pt-PT" b="1" dirty="0"/>
          </a:p>
        </p:txBody>
      </p:sp>
      <p:sp>
        <p:nvSpPr>
          <p:cNvPr id="53249" name="Rectangle 1"/>
          <p:cNvSpPr>
            <a:spLocks noChangeArrowheads="1"/>
          </p:cNvSpPr>
          <p:nvPr/>
        </p:nvSpPr>
        <p:spPr bwMode="auto">
          <a:xfrm>
            <a:off x="838200" y="2209800"/>
            <a:ext cx="73152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92075" marR="0" lvl="3" algn="just" defTabSz="914400" rtl="0" eaLnBrk="1" fontAlgn="base" latinLnBrk="0" hangingPunct="1">
              <a:lnSpc>
                <a:spcPct val="100000"/>
              </a:lnSpc>
              <a:spcBef>
                <a:spcPct val="0"/>
              </a:spcBef>
              <a:spcAft>
                <a:spcPct val="0"/>
              </a:spcAft>
              <a:buClrTx/>
              <a:buSzTx/>
              <a:tabLst/>
            </a:pPr>
            <a:r>
              <a:rPr kumimoji="0" lang="en-GB" sz="3200" b="1" i="0" u="none" strike="noStrike" cap="none" normalizeH="0" baseline="0" dirty="0">
                <a:ln>
                  <a:noFill/>
                </a:ln>
                <a:solidFill>
                  <a:srgbClr val="002060"/>
                </a:solidFill>
                <a:effectLst/>
                <a:latin typeface="Arial" pitchFamily="34" charset="0"/>
                <a:ea typeface="Calibri" pitchFamily="34" charset="0"/>
                <a:cs typeface="Times New Roman" pitchFamily="18" charset="0"/>
              </a:rPr>
              <a:t>What are the International and National Organisations concerned with Animal Welfare, producing Recommendations, Guidelines</a:t>
            </a:r>
            <a:r>
              <a:rPr lang="en-GB" sz="3200" b="1" dirty="0">
                <a:solidFill>
                  <a:srgbClr val="002060"/>
                </a:solidFill>
                <a:latin typeface="Arial" pitchFamily="34" charset="0"/>
                <a:ea typeface="Calibri" pitchFamily="34" charset="0"/>
                <a:cs typeface="Times New Roman" pitchFamily="18" charset="0"/>
              </a:rPr>
              <a:t>, Laws or Regulations?</a:t>
            </a:r>
            <a:endParaRPr kumimoji="0" lang="en-GB" sz="3200" b="0" i="0" u="none" strike="noStrike" cap="none" normalizeH="0" baseline="0" dirty="0">
              <a:ln>
                <a:noFill/>
              </a:ln>
              <a:solidFill>
                <a:srgbClr val="002060"/>
              </a:solidFill>
              <a:effectLst/>
              <a:latin typeface="Arial" pitchFamily="34" charset="0"/>
              <a:cs typeface="Arial"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dirty="0"/>
              <a:t>Animal Welfare</a:t>
            </a:r>
            <a:endParaRPr lang="pt-PT" dirty="0"/>
          </a:p>
        </p:txBody>
      </p:sp>
      <p:sp>
        <p:nvSpPr>
          <p:cNvPr id="53249" name="Rectangle 1"/>
          <p:cNvSpPr>
            <a:spLocks noChangeArrowheads="1"/>
          </p:cNvSpPr>
          <p:nvPr/>
        </p:nvSpPr>
        <p:spPr bwMode="auto">
          <a:xfrm>
            <a:off x="762000" y="1697995"/>
            <a:ext cx="6308137"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92075" marR="0" lvl="3" algn="l" defTabSz="914400" rtl="0" eaLnBrk="1" fontAlgn="base" latinLnBrk="0" hangingPunct="1">
              <a:lnSpc>
                <a:spcPct val="100000"/>
              </a:lnSpc>
              <a:spcBef>
                <a:spcPct val="0"/>
              </a:spcBef>
              <a:spcAft>
                <a:spcPct val="0"/>
              </a:spcAft>
              <a:buClrTx/>
              <a:buSzTx/>
              <a:tabLst/>
            </a:pPr>
            <a:r>
              <a:rPr kumimoji="0" lang="en-GB" sz="2800" b="1" i="0" u="none" strike="noStrike" cap="none" normalizeH="0" baseline="0" dirty="0">
                <a:ln>
                  <a:noFill/>
                </a:ln>
                <a:solidFill>
                  <a:schemeClr val="tx1"/>
                </a:solidFill>
                <a:effectLst/>
                <a:latin typeface="Arial" pitchFamily="34" charset="0"/>
                <a:ea typeface="Calibri" pitchFamily="34" charset="0"/>
                <a:cs typeface="Times New Roman" pitchFamily="18" charset="0"/>
              </a:rPr>
              <a:t>United Nations Organization – ONU</a:t>
            </a:r>
            <a:endParaRPr kumimoji="0" lang="en-GB" sz="2800" b="0" i="0" u="none" strike="noStrike" cap="none" normalizeH="0" baseline="0" dirty="0">
              <a:ln>
                <a:noFill/>
              </a:ln>
              <a:solidFill>
                <a:schemeClr val="tx1"/>
              </a:solidFill>
              <a:effectLst/>
              <a:latin typeface="Arial" pitchFamily="34" charset="0"/>
              <a:cs typeface="Arial" pitchFamily="34" charset="0"/>
            </a:endParaRPr>
          </a:p>
        </p:txBody>
      </p:sp>
      <p:pic>
        <p:nvPicPr>
          <p:cNvPr id="8" name="Imagem 7" descr="UN flag"/>
          <p:cNvPicPr/>
          <p:nvPr/>
        </p:nvPicPr>
        <p:blipFill>
          <a:blip r:embed="rId2" cstate="print"/>
          <a:srcRect/>
          <a:stretch>
            <a:fillRect/>
          </a:stretch>
        </p:blipFill>
        <p:spPr bwMode="auto">
          <a:xfrm>
            <a:off x="2362200" y="2590800"/>
            <a:ext cx="3810000" cy="25908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dirty="0"/>
              <a:t>Animal Welfare</a:t>
            </a:r>
            <a:endParaRPr lang="pt-PT" dirty="0"/>
          </a:p>
        </p:txBody>
      </p:sp>
      <p:sp>
        <p:nvSpPr>
          <p:cNvPr id="53249" name="Rectangle 1"/>
          <p:cNvSpPr>
            <a:spLocks noChangeArrowheads="1"/>
          </p:cNvSpPr>
          <p:nvPr/>
        </p:nvSpPr>
        <p:spPr bwMode="auto">
          <a:xfrm>
            <a:off x="762000" y="2286000"/>
            <a:ext cx="70866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dirty="0">
                <a:latin typeface="Arial" pitchFamily="34" charset="0"/>
                <a:cs typeface="Arial" pitchFamily="34" charset="0"/>
              </a:rPr>
              <a:t>About animal, the ONU has worked on:</a:t>
            </a:r>
            <a:endParaRPr lang="pt-PT" sz="2400" dirty="0">
              <a:latin typeface="Arial" pitchFamily="34" charset="0"/>
              <a:cs typeface="Arial" pitchFamily="34" charset="0"/>
            </a:endParaRPr>
          </a:p>
          <a:p>
            <a:pPr lvl="0">
              <a:buFont typeface="Wingdings" pitchFamily="2" charset="2"/>
              <a:buChar char="Ø"/>
            </a:pPr>
            <a:r>
              <a:rPr lang="en-US" sz="2400" dirty="0">
                <a:latin typeface="Arial" pitchFamily="34" charset="0"/>
                <a:cs typeface="Arial" pitchFamily="34" charset="0"/>
              </a:rPr>
              <a:t>the United Nations Convention on International Trade in Endangered Species of Wild Fauna and Flora (CITES);</a:t>
            </a:r>
          </a:p>
          <a:p>
            <a:pPr lvl="0">
              <a:buFont typeface="Wingdings" pitchFamily="2" charset="2"/>
              <a:buChar char="Ø"/>
            </a:pPr>
            <a:endParaRPr lang="pt-PT" sz="2400" dirty="0">
              <a:latin typeface="Arial" pitchFamily="34" charset="0"/>
              <a:cs typeface="Arial" pitchFamily="34" charset="0"/>
            </a:endParaRPr>
          </a:p>
          <a:p>
            <a:pPr lvl="0">
              <a:buFont typeface="Wingdings" pitchFamily="2" charset="2"/>
              <a:buChar char="Ø"/>
            </a:pPr>
            <a:r>
              <a:rPr lang="en-US" sz="2400" dirty="0">
                <a:latin typeface="Arial" pitchFamily="34" charset="0"/>
                <a:cs typeface="Arial" pitchFamily="34" charset="0"/>
              </a:rPr>
              <a:t>The United Nations Environmental Program (UNEP);</a:t>
            </a:r>
          </a:p>
          <a:p>
            <a:pPr lvl="0">
              <a:buFont typeface="Wingdings" pitchFamily="2" charset="2"/>
              <a:buChar char="Ø"/>
            </a:pPr>
            <a:endParaRPr lang="pt-PT" sz="2400" dirty="0">
              <a:latin typeface="Arial" pitchFamily="34" charset="0"/>
              <a:cs typeface="Arial" pitchFamily="34" charset="0"/>
            </a:endParaRPr>
          </a:p>
          <a:p>
            <a:pPr>
              <a:buFont typeface="Wingdings" pitchFamily="2" charset="2"/>
              <a:buChar char="Ø"/>
            </a:pPr>
            <a:r>
              <a:rPr lang="en-US" sz="2400" dirty="0">
                <a:latin typeface="Arial" pitchFamily="34" charset="0"/>
                <a:cs typeface="Arial" pitchFamily="34" charset="0"/>
              </a:rPr>
              <a:t>and the Environmental Assembly (UNEA).</a:t>
            </a:r>
            <a:endParaRPr kumimoji="0" lang="en-GB" sz="2400" b="0" i="0" u="none" strike="noStrike" cap="none" normalizeH="0" baseline="0" dirty="0">
              <a:ln>
                <a:noFill/>
              </a:ln>
              <a:solidFill>
                <a:schemeClr val="tx1"/>
              </a:solidFill>
              <a:effectLst/>
              <a:latin typeface="Arial" pitchFamily="34" charset="0"/>
              <a:cs typeface="Arial" pitchFamily="34" charset="0"/>
            </a:endParaRPr>
          </a:p>
        </p:txBody>
      </p:sp>
      <p:pic>
        <p:nvPicPr>
          <p:cNvPr id="7" name="Imagem 6" descr="Home"/>
          <p:cNvPicPr/>
          <p:nvPr/>
        </p:nvPicPr>
        <p:blipFill>
          <a:blip r:embed="rId2" cstate="print"/>
          <a:srcRect/>
          <a:stretch>
            <a:fillRect/>
          </a:stretch>
        </p:blipFill>
        <p:spPr bwMode="auto">
          <a:xfrm>
            <a:off x="838200" y="1295400"/>
            <a:ext cx="1143000" cy="9144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dirty="0"/>
              <a:t>Animal Welfare</a:t>
            </a:r>
            <a:endParaRPr lang="pt-PT" dirty="0"/>
          </a:p>
        </p:txBody>
      </p:sp>
      <p:sp>
        <p:nvSpPr>
          <p:cNvPr id="53249" name="Rectangle 1"/>
          <p:cNvSpPr>
            <a:spLocks noChangeArrowheads="1"/>
          </p:cNvSpPr>
          <p:nvPr/>
        </p:nvSpPr>
        <p:spPr bwMode="auto">
          <a:xfrm>
            <a:off x="228600" y="1676400"/>
            <a:ext cx="868058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92075" lvl="3" fontAlgn="base">
              <a:spcBef>
                <a:spcPct val="0"/>
              </a:spcBef>
              <a:spcAft>
                <a:spcPct val="0"/>
              </a:spcAft>
            </a:pPr>
            <a:r>
              <a:rPr lang="en-US" sz="2800" b="1" dirty="0">
                <a:latin typeface="Arial" pitchFamily="34" charset="0"/>
                <a:cs typeface="Arial" pitchFamily="34" charset="0"/>
              </a:rPr>
              <a:t>Universal Declaration on Animal Welfare – UDAW</a:t>
            </a:r>
            <a:endParaRPr kumimoji="0" lang="en-GB" sz="2800" b="0" i="0" u="none" strike="noStrike" cap="none" normalizeH="0" baseline="0" dirty="0">
              <a:ln>
                <a:noFill/>
              </a:ln>
              <a:solidFill>
                <a:schemeClr val="tx1"/>
              </a:solidFill>
              <a:effectLst/>
              <a:latin typeface="Arial" pitchFamily="34" charset="0"/>
              <a:cs typeface="Arial" pitchFamily="34" charset="0"/>
            </a:endParaRPr>
          </a:p>
        </p:txBody>
      </p:sp>
      <p:pic>
        <p:nvPicPr>
          <p:cNvPr id="9" name="Imagem 8" descr="Global Animal Law GAL Project for animals in the law"/>
          <p:cNvPicPr/>
          <p:nvPr/>
        </p:nvPicPr>
        <p:blipFill>
          <a:blip r:embed="rId2" cstate="print"/>
          <a:srcRect/>
          <a:stretch>
            <a:fillRect/>
          </a:stretch>
        </p:blipFill>
        <p:spPr bwMode="auto">
          <a:xfrm>
            <a:off x="2209800" y="2743200"/>
            <a:ext cx="4495800" cy="190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dirty="0"/>
              <a:t>Animal Welfare</a:t>
            </a:r>
            <a:endParaRPr lang="pt-PT" dirty="0"/>
          </a:p>
        </p:txBody>
      </p:sp>
      <p:sp>
        <p:nvSpPr>
          <p:cNvPr id="53249" name="Rectangle 1"/>
          <p:cNvSpPr>
            <a:spLocks noChangeArrowheads="1"/>
          </p:cNvSpPr>
          <p:nvPr/>
        </p:nvSpPr>
        <p:spPr bwMode="auto">
          <a:xfrm>
            <a:off x="762000" y="2623066"/>
            <a:ext cx="70866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400" dirty="0">
                <a:solidFill>
                  <a:srgbClr val="002060"/>
                </a:solidFill>
                <a:latin typeface="Arial" pitchFamily="34" charset="0"/>
                <a:cs typeface="Arial" pitchFamily="34" charset="0"/>
              </a:rPr>
              <a:t>It is a proposed inter-governmental agreement to recognize that animals are sentient, to prevent cruelty and reduce suffering, and to promote standards on the welfare of animals such as farm animals, companion animals, animals in scientific research, wildlife and animals in recreation.</a:t>
            </a:r>
            <a:endParaRPr kumimoji="0" lang="en-GB" sz="2400" b="0" i="0" u="none" strike="noStrike" cap="none" normalizeH="0" baseline="0" dirty="0">
              <a:ln>
                <a:noFill/>
              </a:ln>
              <a:solidFill>
                <a:srgbClr val="002060"/>
              </a:solidFill>
              <a:effectLst/>
              <a:latin typeface="Arial" pitchFamily="34" charset="0"/>
              <a:cs typeface="Arial" pitchFamily="34" charset="0"/>
            </a:endParaRPr>
          </a:p>
        </p:txBody>
      </p:sp>
      <p:pic>
        <p:nvPicPr>
          <p:cNvPr id="8" name="Imagem 7" descr="Global Animal Law GAL Project for animals in the law"/>
          <p:cNvPicPr/>
          <p:nvPr/>
        </p:nvPicPr>
        <p:blipFill>
          <a:blip r:embed="rId2" cstate="print"/>
          <a:srcRect/>
          <a:stretch>
            <a:fillRect/>
          </a:stretch>
        </p:blipFill>
        <p:spPr bwMode="auto">
          <a:xfrm>
            <a:off x="762000" y="1219200"/>
            <a:ext cx="2438400" cy="9906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dirty="0"/>
              <a:t>Animal Welfare</a:t>
            </a:r>
            <a:endParaRPr lang="pt-PT" dirty="0"/>
          </a:p>
        </p:txBody>
      </p:sp>
      <p:sp>
        <p:nvSpPr>
          <p:cNvPr id="53249" name="Rectangle 1"/>
          <p:cNvSpPr>
            <a:spLocks noChangeArrowheads="1"/>
          </p:cNvSpPr>
          <p:nvPr/>
        </p:nvSpPr>
        <p:spPr bwMode="auto">
          <a:xfrm>
            <a:off x="685800" y="2253734"/>
            <a:ext cx="70866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dirty="0">
                <a:latin typeface="Arial" pitchFamily="34" charset="0"/>
                <a:cs typeface="Arial" pitchFamily="34" charset="0"/>
              </a:rPr>
              <a:t>It is proposed that a UDAW be adopted by the United Nations. </a:t>
            </a:r>
          </a:p>
          <a:p>
            <a:endParaRPr kumimoji="0" lang="en-GB" sz="2400" b="0" i="0" u="none" strike="noStrike" cap="none" normalizeH="0" baseline="0" dirty="0">
              <a:ln>
                <a:noFill/>
              </a:ln>
              <a:solidFill>
                <a:schemeClr val="tx1"/>
              </a:solidFill>
              <a:effectLst/>
              <a:latin typeface="Arial" pitchFamily="34" charset="0"/>
              <a:cs typeface="Arial" pitchFamily="34" charset="0"/>
            </a:endParaRPr>
          </a:p>
        </p:txBody>
      </p:sp>
      <p:pic>
        <p:nvPicPr>
          <p:cNvPr id="8" name="Imagem 7" descr="Global Animal Law GAL Project for animals in the law"/>
          <p:cNvPicPr/>
          <p:nvPr/>
        </p:nvPicPr>
        <p:blipFill>
          <a:blip r:embed="rId2" cstate="print"/>
          <a:srcRect/>
          <a:stretch>
            <a:fillRect/>
          </a:stretch>
        </p:blipFill>
        <p:spPr bwMode="auto">
          <a:xfrm>
            <a:off x="762000" y="1219200"/>
            <a:ext cx="2438400" cy="990600"/>
          </a:xfrm>
          <a:prstGeom prst="rect">
            <a:avLst/>
          </a:prstGeom>
          <a:noFill/>
          <a:ln w="9525">
            <a:noFill/>
            <a:miter lim="800000"/>
            <a:headEnd/>
            <a:tailEnd/>
          </a:ln>
        </p:spPr>
      </p:pic>
      <p:sp>
        <p:nvSpPr>
          <p:cNvPr id="9" name="Rectângulo 8"/>
          <p:cNvSpPr/>
          <p:nvPr/>
        </p:nvSpPr>
        <p:spPr>
          <a:xfrm>
            <a:off x="685800" y="3352800"/>
            <a:ext cx="7543800" cy="1938992"/>
          </a:xfrm>
          <a:prstGeom prst="rect">
            <a:avLst/>
          </a:prstGeom>
        </p:spPr>
        <p:txBody>
          <a:bodyPr wrap="square">
            <a:spAutoFit/>
          </a:bodyPr>
          <a:lstStyle/>
          <a:p>
            <a:pPr algn="just"/>
            <a:r>
              <a:rPr lang="en-US" sz="2400" dirty="0">
                <a:latin typeface="Arial" pitchFamily="34" charset="0"/>
                <a:cs typeface="Arial" pitchFamily="34" charset="0"/>
              </a:rPr>
              <a:t>If endorsed by the UN (as the Universal Declaration of Human Rights was) the UDAW would be a non-binding set of principles that acknowledges the importance of the sentience of animals and human responsibilities towards them.</a:t>
            </a:r>
            <a:endParaRPr lang="pt-PT" sz="2400" dirty="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800" y="274638"/>
            <a:ext cx="7620000" cy="1143000"/>
          </a:xfrm>
        </p:spPr>
        <p:txBody>
          <a:bodyPr>
            <a:normAutofit fontScale="90000"/>
          </a:bodyPr>
          <a:lstStyle/>
          <a:p>
            <a:r>
              <a:rPr lang="pt-PT" b="1" dirty="0" err="1"/>
              <a:t>Questions</a:t>
            </a:r>
            <a:r>
              <a:rPr lang="pt-PT" b="1" dirty="0"/>
              <a:t> </a:t>
            </a:r>
            <a:r>
              <a:rPr lang="pt-PT" b="1" dirty="0" err="1"/>
              <a:t>you</a:t>
            </a:r>
            <a:r>
              <a:rPr lang="pt-PT" b="1" dirty="0"/>
              <a:t> </a:t>
            </a:r>
            <a:r>
              <a:rPr lang="pt-PT" b="1" dirty="0" err="1"/>
              <a:t>should</a:t>
            </a:r>
            <a:r>
              <a:rPr lang="pt-PT" b="1" dirty="0"/>
              <a:t> </a:t>
            </a:r>
            <a:r>
              <a:rPr lang="pt-PT" b="1" dirty="0" err="1"/>
              <a:t>ask</a:t>
            </a:r>
            <a:r>
              <a:rPr lang="pt-PT" b="1" dirty="0"/>
              <a:t> </a:t>
            </a:r>
            <a:r>
              <a:rPr lang="pt-PT" b="1" dirty="0" err="1"/>
              <a:t>yourself</a:t>
            </a:r>
            <a:endParaRPr lang="pt-PT" b="1" dirty="0"/>
          </a:p>
        </p:txBody>
      </p:sp>
      <p:pic>
        <p:nvPicPr>
          <p:cNvPr id="5" name="Kuva 1" descr="LOGO.gif"/>
          <p:cNvPicPr>
            <a:picLocks noGrp="1" noChangeAspect="1" noChangeArrowheads="1"/>
          </p:cNvPicPr>
          <p:nvPr>
            <p:ph idx="1"/>
          </p:nvPr>
        </p:nvPicPr>
        <p:blipFill>
          <a:blip r:embed="rId2" cstate="print"/>
          <a:srcRect/>
          <a:stretch>
            <a:fillRect/>
          </a:stretch>
        </p:blipFill>
        <p:spPr bwMode="auto">
          <a:xfrm>
            <a:off x="152400" y="228600"/>
            <a:ext cx="889000" cy="666750"/>
          </a:xfrm>
          <a:prstGeom prst="rect">
            <a:avLst/>
          </a:prstGeom>
          <a:noFill/>
          <a:ln w="9525">
            <a:noFill/>
            <a:miter lim="800000"/>
            <a:headEnd/>
            <a:tailEnd/>
          </a:ln>
        </p:spPr>
      </p:pic>
      <p:sp>
        <p:nvSpPr>
          <p:cNvPr id="2049" name="Rectangle 1"/>
          <p:cNvSpPr>
            <a:spLocks noChangeArrowheads="1"/>
          </p:cNvSpPr>
          <p:nvPr/>
        </p:nvSpPr>
        <p:spPr bwMode="auto">
          <a:xfrm>
            <a:off x="914400" y="2309574"/>
            <a:ext cx="71628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spcAft>
                <a:spcPts val="600"/>
              </a:spcAft>
              <a:buFont typeface="Wingdings" pitchFamily="2" charset="2"/>
              <a:buChar char="Ø"/>
            </a:pPr>
            <a:r>
              <a:rPr lang="en-GB" sz="2800" dirty="0">
                <a:latin typeface="Arial" pitchFamily="34" charset="0"/>
                <a:cs typeface="Arial" pitchFamily="34" charset="0"/>
              </a:rPr>
              <a:t>What are the cultural costumes in the country or region where I’m going to work? Do I have to be aware of how I behave or the clothes I must wear? And how can it influence my activity?</a:t>
            </a:r>
            <a:endParaRPr lang="pt-PT" sz="2800" dirty="0">
              <a:latin typeface="Arial" pitchFamily="34" charset="0"/>
              <a:cs typeface="Arial" pitchFamily="34" charset="0"/>
            </a:endParaRPr>
          </a:p>
        </p:txBody>
      </p:sp>
      <p:pic>
        <p:nvPicPr>
          <p:cNvPr id="7" name="Bildobjekt 8"/>
          <p:cNvPicPr>
            <a:picLocks noChangeAspect="1" noChangeArrowheads="1"/>
          </p:cNvPicPr>
          <p:nvPr/>
        </p:nvPicPr>
        <p:blipFill>
          <a:blip r:embed="rId3" cstate="print"/>
          <a:srcRect/>
          <a:stretch>
            <a:fillRect/>
          </a:stretch>
        </p:blipFill>
        <p:spPr bwMode="auto">
          <a:xfrm>
            <a:off x="6084888" y="5967413"/>
            <a:ext cx="3059112" cy="873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dirty="0"/>
              <a:t>Animal Welfare</a:t>
            </a:r>
            <a:endParaRPr lang="pt-PT" dirty="0"/>
          </a:p>
        </p:txBody>
      </p:sp>
      <p:sp>
        <p:nvSpPr>
          <p:cNvPr id="53249" name="Rectangle 1"/>
          <p:cNvSpPr>
            <a:spLocks noChangeArrowheads="1"/>
          </p:cNvSpPr>
          <p:nvPr/>
        </p:nvSpPr>
        <p:spPr bwMode="auto">
          <a:xfrm>
            <a:off x="685800" y="2971800"/>
            <a:ext cx="70866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dirty="0">
                <a:latin typeface="Arial" pitchFamily="34" charset="0"/>
                <a:cs typeface="Arial" pitchFamily="34" charset="0"/>
              </a:rPr>
              <a:t>The principles were designed to encourage and enable national governments to introduce and improve animal protection legislation and initiatives. </a:t>
            </a:r>
            <a:endParaRPr kumimoji="0" lang="en-GB" sz="2800" b="0" i="0" u="none" strike="noStrike" cap="none" normalizeH="0" baseline="0" dirty="0">
              <a:ln>
                <a:noFill/>
              </a:ln>
              <a:solidFill>
                <a:schemeClr val="tx1"/>
              </a:solidFill>
              <a:effectLst/>
              <a:latin typeface="Arial" pitchFamily="34" charset="0"/>
              <a:cs typeface="Arial" pitchFamily="34" charset="0"/>
            </a:endParaRPr>
          </a:p>
        </p:txBody>
      </p:sp>
      <p:pic>
        <p:nvPicPr>
          <p:cNvPr id="8" name="Imagem 7" descr="Global Animal Law GAL Project for animals in the law"/>
          <p:cNvPicPr/>
          <p:nvPr/>
        </p:nvPicPr>
        <p:blipFill>
          <a:blip r:embed="rId2" cstate="print"/>
          <a:srcRect/>
          <a:stretch>
            <a:fillRect/>
          </a:stretch>
        </p:blipFill>
        <p:spPr bwMode="auto">
          <a:xfrm>
            <a:off x="762000" y="1219200"/>
            <a:ext cx="2438400" cy="9906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dirty="0"/>
              <a:t>Animal Welfare</a:t>
            </a:r>
            <a:endParaRPr lang="pt-PT" dirty="0"/>
          </a:p>
        </p:txBody>
      </p:sp>
      <p:sp>
        <p:nvSpPr>
          <p:cNvPr id="53249" name="Rectangle 1"/>
          <p:cNvSpPr>
            <a:spLocks noChangeArrowheads="1"/>
          </p:cNvSpPr>
          <p:nvPr/>
        </p:nvSpPr>
        <p:spPr bwMode="auto">
          <a:xfrm>
            <a:off x="1066800" y="1676400"/>
            <a:ext cx="591649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92075" lvl="3" fontAlgn="base">
              <a:spcBef>
                <a:spcPct val="0"/>
              </a:spcBef>
              <a:spcAft>
                <a:spcPct val="0"/>
              </a:spcAft>
            </a:pPr>
            <a:r>
              <a:rPr lang="en-US" sz="2800" b="1" dirty="0">
                <a:latin typeface="Arial" pitchFamily="34" charset="0"/>
                <a:cs typeface="Arial" pitchFamily="34" charset="0"/>
              </a:rPr>
              <a:t>The Declaration of Animal Rights</a:t>
            </a:r>
            <a:endParaRPr kumimoji="0" lang="en-GB" sz="2800" b="0" i="0" u="none" strike="noStrike" cap="none" normalizeH="0" baseline="0" dirty="0">
              <a:ln>
                <a:noFill/>
              </a:ln>
              <a:solidFill>
                <a:schemeClr val="tx1"/>
              </a:solidFill>
              <a:effectLst/>
              <a:latin typeface="Arial" pitchFamily="34" charset="0"/>
              <a:cs typeface="Arial" pitchFamily="34" charset="0"/>
            </a:endParaRPr>
          </a:p>
        </p:txBody>
      </p:sp>
      <p:pic>
        <p:nvPicPr>
          <p:cNvPr id="8" name="Imagem 7" descr="D:\Meus documentos\Equitação\Escola Nacional de Equitação\EEN\Erasmus Plus-2017 - SPINE\Laws and Regulations\DAR-logo.png"/>
          <p:cNvPicPr/>
          <p:nvPr/>
        </p:nvPicPr>
        <p:blipFill>
          <a:blip r:embed="rId2" cstate="print"/>
          <a:srcRect/>
          <a:stretch>
            <a:fillRect/>
          </a:stretch>
        </p:blipFill>
        <p:spPr bwMode="auto">
          <a:xfrm>
            <a:off x="2667000" y="2590800"/>
            <a:ext cx="3124200" cy="22098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dirty="0"/>
              <a:t>Animal Welfare</a:t>
            </a:r>
            <a:endParaRPr lang="pt-PT" dirty="0"/>
          </a:p>
        </p:txBody>
      </p:sp>
      <p:sp>
        <p:nvSpPr>
          <p:cNvPr id="53249" name="Rectangle 1"/>
          <p:cNvSpPr>
            <a:spLocks noChangeArrowheads="1"/>
          </p:cNvSpPr>
          <p:nvPr/>
        </p:nvSpPr>
        <p:spPr bwMode="auto">
          <a:xfrm>
            <a:off x="685800" y="2743200"/>
            <a:ext cx="70866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dirty="0">
                <a:latin typeface="Arial" pitchFamily="34" charset="0"/>
                <a:cs typeface="Arial" pitchFamily="34" charset="0"/>
              </a:rPr>
              <a:t>It is a project of international animal rights and planet conservation group. </a:t>
            </a:r>
            <a:endParaRPr kumimoji="0" lang="en-GB" sz="2800" b="0" i="0" strike="noStrike" cap="none" normalizeH="0" baseline="0" dirty="0">
              <a:ln>
                <a:noFill/>
              </a:ln>
              <a:solidFill>
                <a:schemeClr val="tx1"/>
              </a:solidFill>
              <a:effectLst/>
              <a:latin typeface="Arial" pitchFamily="34" charset="0"/>
              <a:cs typeface="Arial" pitchFamily="34" charset="0"/>
            </a:endParaRPr>
          </a:p>
        </p:txBody>
      </p:sp>
      <p:pic>
        <p:nvPicPr>
          <p:cNvPr id="9" name="Imagem 8" descr="D:\Meus documentos\Equitação\Escola Nacional de Equitação\EEN\Erasmus Plus-2017 - SPINE\Laws and Regulations\DAR-logo.png"/>
          <p:cNvPicPr/>
          <p:nvPr/>
        </p:nvPicPr>
        <p:blipFill>
          <a:blip r:embed="rId2" cstate="print"/>
          <a:srcRect/>
          <a:stretch>
            <a:fillRect/>
          </a:stretch>
        </p:blipFill>
        <p:spPr bwMode="auto">
          <a:xfrm>
            <a:off x="914400" y="1447800"/>
            <a:ext cx="1524000" cy="1143000"/>
          </a:xfrm>
          <a:prstGeom prst="rect">
            <a:avLst/>
          </a:prstGeom>
          <a:noFill/>
          <a:ln w="9525">
            <a:noFill/>
            <a:miter lim="800000"/>
            <a:headEnd/>
            <a:tailEnd/>
          </a:ln>
        </p:spPr>
      </p:pic>
      <p:sp>
        <p:nvSpPr>
          <p:cNvPr id="1025" name="Rectangle 1"/>
          <p:cNvSpPr>
            <a:spLocks noChangeArrowheads="1"/>
          </p:cNvSpPr>
          <p:nvPr/>
        </p:nvSpPr>
        <p:spPr bwMode="auto">
          <a:xfrm>
            <a:off x="685800" y="3977670"/>
            <a:ext cx="73914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34" charset="0"/>
                <a:ea typeface="Calibri" pitchFamily="34" charset="0"/>
                <a:cs typeface="Arial" pitchFamily="34" charset="0"/>
              </a:rPr>
              <a:t>Our Planet. Theirs Too - was drafted in May 2011 and publicly read and signed on June 3rd of the same year, on the 1st National Animal Rights Day in the US, in the city of New York.</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dirty="0"/>
              <a:t>Animal Welfare</a:t>
            </a:r>
            <a:endParaRPr lang="pt-PT" dirty="0"/>
          </a:p>
        </p:txBody>
      </p:sp>
      <p:sp>
        <p:nvSpPr>
          <p:cNvPr id="53249" name="Rectangle 1"/>
          <p:cNvSpPr>
            <a:spLocks noChangeArrowheads="1"/>
          </p:cNvSpPr>
          <p:nvPr/>
        </p:nvSpPr>
        <p:spPr bwMode="auto">
          <a:xfrm>
            <a:off x="838200" y="2895600"/>
            <a:ext cx="70866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dirty="0">
                <a:latin typeface="Arial" pitchFamily="34" charset="0"/>
                <a:cs typeface="Arial" pitchFamily="34" charset="0"/>
              </a:rPr>
              <a:t>The Declaration was copied onto a large scroll of paper, which since then has been traveling the world and collecting people's signatures, drawings and notes. It is now 100 meters long, with almost 15,000 signatures.</a:t>
            </a:r>
            <a:endParaRPr kumimoji="0" lang="en-GB" sz="2800" b="0" i="0" strike="noStrike" cap="none" normalizeH="0" baseline="0" dirty="0">
              <a:ln>
                <a:noFill/>
              </a:ln>
              <a:solidFill>
                <a:schemeClr val="tx1"/>
              </a:solidFill>
              <a:effectLst/>
              <a:latin typeface="Arial" pitchFamily="34" charset="0"/>
              <a:cs typeface="Arial" pitchFamily="34" charset="0"/>
            </a:endParaRPr>
          </a:p>
        </p:txBody>
      </p:sp>
      <p:pic>
        <p:nvPicPr>
          <p:cNvPr id="9" name="Imagem 8" descr="D:\Meus documentos\Equitação\Escola Nacional de Equitação\EEN\Erasmus Plus-2017 - SPINE\Laws and Regulations\DAR-logo.png"/>
          <p:cNvPicPr/>
          <p:nvPr/>
        </p:nvPicPr>
        <p:blipFill>
          <a:blip r:embed="rId2" cstate="print"/>
          <a:srcRect/>
          <a:stretch>
            <a:fillRect/>
          </a:stretch>
        </p:blipFill>
        <p:spPr bwMode="auto">
          <a:xfrm>
            <a:off x="914400" y="1447800"/>
            <a:ext cx="1524000" cy="11430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dirty="0"/>
              <a:t>Animal Welfare</a:t>
            </a:r>
            <a:endParaRPr lang="pt-PT" dirty="0"/>
          </a:p>
        </p:txBody>
      </p:sp>
      <p:sp>
        <p:nvSpPr>
          <p:cNvPr id="53249" name="Rectangle 1"/>
          <p:cNvSpPr>
            <a:spLocks noChangeArrowheads="1"/>
          </p:cNvSpPr>
          <p:nvPr/>
        </p:nvSpPr>
        <p:spPr bwMode="auto">
          <a:xfrm>
            <a:off x="838200" y="2895600"/>
            <a:ext cx="70866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dirty="0">
                <a:latin typeface="Arial" pitchFamily="34" charset="0"/>
                <a:cs typeface="Arial" pitchFamily="34" charset="0"/>
              </a:rPr>
              <a:t>“Once it reaches 50,000 signatures, the scroll will be sent to the White House, the UN, The EU Parliament and other world leaders, in order to show them what we, the citizens of this world, think of our fellow animals and their rights”. </a:t>
            </a:r>
            <a:endParaRPr kumimoji="0" lang="en-GB" sz="2800" b="0" i="0" strike="noStrike" cap="none" normalizeH="0" baseline="0" dirty="0">
              <a:ln>
                <a:noFill/>
              </a:ln>
              <a:solidFill>
                <a:schemeClr val="tx1"/>
              </a:solidFill>
              <a:effectLst/>
              <a:latin typeface="Arial" pitchFamily="34" charset="0"/>
              <a:cs typeface="Arial" pitchFamily="34" charset="0"/>
            </a:endParaRPr>
          </a:p>
        </p:txBody>
      </p:sp>
      <p:pic>
        <p:nvPicPr>
          <p:cNvPr id="9" name="Imagem 8" descr="D:\Meus documentos\Equitação\Escola Nacional de Equitação\EEN\Erasmus Plus-2017 - SPINE\Laws and Regulations\DAR-logo.png"/>
          <p:cNvPicPr/>
          <p:nvPr/>
        </p:nvPicPr>
        <p:blipFill>
          <a:blip r:embed="rId2" cstate="print"/>
          <a:srcRect/>
          <a:stretch>
            <a:fillRect/>
          </a:stretch>
        </p:blipFill>
        <p:spPr bwMode="auto">
          <a:xfrm>
            <a:off x="914400" y="1447800"/>
            <a:ext cx="1524000" cy="11430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dirty="0"/>
              <a:t>Animal Welfare</a:t>
            </a:r>
            <a:endParaRPr lang="pt-PT" dirty="0"/>
          </a:p>
        </p:txBody>
      </p:sp>
      <p:sp>
        <p:nvSpPr>
          <p:cNvPr id="53249" name="Rectangle 1"/>
          <p:cNvSpPr>
            <a:spLocks noChangeArrowheads="1"/>
          </p:cNvSpPr>
          <p:nvPr/>
        </p:nvSpPr>
        <p:spPr bwMode="auto">
          <a:xfrm>
            <a:off x="914400" y="3200400"/>
            <a:ext cx="70866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dirty="0"/>
              <a:t>“</a:t>
            </a:r>
            <a:r>
              <a:rPr lang="en-US" sz="2800" dirty="0">
                <a:latin typeface="Arial" pitchFamily="34" charset="0"/>
                <a:cs typeface="Arial" pitchFamily="34" charset="0"/>
              </a:rPr>
              <a:t>We will do this until The Declaration of Animal Rights is recognized all over the world, and the rights proclaimed in it are protected by global law!”</a:t>
            </a:r>
            <a:endParaRPr kumimoji="0" lang="en-GB" sz="2800" b="0" i="0" strike="noStrike" cap="none" normalizeH="0" baseline="0" dirty="0">
              <a:ln>
                <a:noFill/>
              </a:ln>
              <a:solidFill>
                <a:schemeClr val="tx1"/>
              </a:solidFill>
              <a:effectLst/>
              <a:latin typeface="Arial" pitchFamily="34" charset="0"/>
              <a:cs typeface="Arial" pitchFamily="34" charset="0"/>
            </a:endParaRPr>
          </a:p>
        </p:txBody>
      </p:sp>
      <p:pic>
        <p:nvPicPr>
          <p:cNvPr id="9" name="Imagem 8" descr="D:\Meus documentos\Equitação\Escola Nacional de Equitação\EEN\Erasmus Plus-2017 - SPINE\Laws and Regulations\DAR-logo.png"/>
          <p:cNvPicPr/>
          <p:nvPr/>
        </p:nvPicPr>
        <p:blipFill>
          <a:blip r:embed="rId2" cstate="print"/>
          <a:srcRect/>
          <a:stretch>
            <a:fillRect/>
          </a:stretch>
        </p:blipFill>
        <p:spPr bwMode="auto">
          <a:xfrm>
            <a:off x="914400" y="1447800"/>
            <a:ext cx="1524000" cy="11430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dirty="0"/>
              <a:t>Animal Welfare</a:t>
            </a:r>
            <a:endParaRPr lang="pt-PT" dirty="0"/>
          </a:p>
        </p:txBody>
      </p:sp>
      <p:sp>
        <p:nvSpPr>
          <p:cNvPr id="53249" name="Rectangle 1"/>
          <p:cNvSpPr>
            <a:spLocks noChangeArrowheads="1"/>
          </p:cNvSpPr>
          <p:nvPr/>
        </p:nvSpPr>
        <p:spPr bwMode="auto">
          <a:xfrm>
            <a:off x="2133600" y="1676400"/>
            <a:ext cx="4407425"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92075" lvl="3" fontAlgn="base">
              <a:spcBef>
                <a:spcPct val="0"/>
              </a:spcBef>
              <a:spcAft>
                <a:spcPct val="0"/>
              </a:spcAft>
            </a:pPr>
            <a:r>
              <a:rPr lang="en-GB" sz="2800" b="1" dirty="0">
                <a:latin typeface="Arial" pitchFamily="34" charset="0"/>
                <a:cs typeface="Arial" pitchFamily="34" charset="0"/>
              </a:rPr>
              <a:t>World Animal Net - WAN</a:t>
            </a:r>
            <a:endParaRPr kumimoji="0" lang="en-GB" sz="2800" b="0" i="0" u="none" strike="noStrike" cap="none" normalizeH="0" baseline="0" dirty="0">
              <a:ln>
                <a:noFill/>
              </a:ln>
              <a:solidFill>
                <a:schemeClr val="tx1"/>
              </a:solidFill>
              <a:effectLst/>
              <a:latin typeface="Arial" pitchFamily="34" charset="0"/>
              <a:cs typeface="Arial" pitchFamily="34" charset="0"/>
            </a:endParaRPr>
          </a:p>
        </p:txBody>
      </p:sp>
      <p:pic>
        <p:nvPicPr>
          <p:cNvPr id="9" name="Imagem 8" descr="Basic- Yellow 120px"/>
          <p:cNvPicPr/>
          <p:nvPr/>
        </p:nvPicPr>
        <p:blipFill>
          <a:blip r:embed="rId2" cstate="print"/>
          <a:srcRect/>
          <a:stretch>
            <a:fillRect/>
          </a:stretch>
        </p:blipFill>
        <p:spPr bwMode="auto">
          <a:xfrm>
            <a:off x="2438400" y="2743200"/>
            <a:ext cx="3810000" cy="182880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dirty="0"/>
              <a:t>Animal Welfare</a:t>
            </a:r>
            <a:endParaRPr lang="pt-PT" dirty="0"/>
          </a:p>
        </p:txBody>
      </p:sp>
      <p:sp>
        <p:nvSpPr>
          <p:cNvPr id="53249" name="Rectangle 1"/>
          <p:cNvSpPr>
            <a:spLocks noChangeArrowheads="1"/>
          </p:cNvSpPr>
          <p:nvPr/>
        </p:nvSpPr>
        <p:spPr bwMode="auto">
          <a:xfrm>
            <a:off x="990600" y="2832557"/>
            <a:ext cx="70866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pt-PT" sz="2800" dirty="0" err="1">
                <a:latin typeface="Arial" pitchFamily="34" charset="0"/>
                <a:cs typeface="Arial" pitchFamily="34" charset="0"/>
              </a:rPr>
              <a:t>It</a:t>
            </a:r>
            <a:r>
              <a:rPr lang="pt-PT" sz="2800" dirty="0">
                <a:latin typeface="Arial" pitchFamily="34" charset="0"/>
                <a:cs typeface="Arial" pitchFamily="34" charset="0"/>
              </a:rPr>
              <a:t> </a:t>
            </a:r>
            <a:r>
              <a:rPr lang="pt-PT" sz="2800" dirty="0" err="1">
                <a:latin typeface="Arial" pitchFamily="34" charset="0"/>
                <a:cs typeface="Arial" pitchFamily="34" charset="0"/>
              </a:rPr>
              <a:t>is</a:t>
            </a:r>
            <a:r>
              <a:rPr lang="pt-PT" sz="2800" dirty="0">
                <a:latin typeface="Arial" pitchFamily="34" charset="0"/>
                <a:cs typeface="Arial" pitchFamily="34" charset="0"/>
              </a:rPr>
              <a:t> </a:t>
            </a:r>
            <a:r>
              <a:rPr lang="pt-PT" sz="2800" dirty="0" err="1">
                <a:latin typeface="Arial" pitchFamily="34" charset="0"/>
                <a:cs typeface="Arial" pitchFamily="34" charset="0"/>
              </a:rPr>
              <a:t>an</a:t>
            </a:r>
            <a:r>
              <a:rPr lang="pt-PT" sz="2800" dirty="0">
                <a:latin typeface="Arial" pitchFamily="34" charset="0"/>
                <a:cs typeface="Arial" pitchFamily="34" charset="0"/>
              </a:rPr>
              <a:t> NGO in </a:t>
            </a:r>
            <a:r>
              <a:rPr lang="pt-PT" sz="2800" dirty="0" err="1">
                <a:latin typeface="Arial" pitchFamily="34" charset="0"/>
                <a:cs typeface="Arial" pitchFamily="34" charset="0"/>
              </a:rPr>
              <a:t>consultative</a:t>
            </a:r>
            <a:r>
              <a:rPr lang="pt-PT" sz="2800" dirty="0">
                <a:latin typeface="Arial" pitchFamily="34" charset="0"/>
                <a:cs typeface="Arial" pitchFamily="34" charset="0"/>
              </a:rPr>
              <a:t> status </a:t>
            </a:r>
            <a:r>
              <a:rPr lang="pt-PT" sz="2800" dirty="0" err="1">
                <a:latin typeface="Arial" pitchFamily="34" charset="0"/>
                <a:cs typeface="Arial" pitchFamily="34" charset="0"/>
              </a:rPr>
              <a:t>with</a:t>
            </a:r>
            <a:r>
              <a:rPr lang="pt-PT" sz="2800" dirty="0">
                <a:latin typeface="Arial" pitchFamily="34" charset="0"/>
                <a:cs typeface="Arial" pitchFamily="34" charset="0"/>
              </a:rPr>
              <a:t> </a:t>
            </a:r>
            <a:r>
              <a:rPr lang="pt-PT" sz="2800" dirty="0" err="1">
                <a:latin typeface="Arial" pitchFamily="34" charset="0"/>
                <a:cs typeface="Arial" pitchFamily="34" charset="0"/>
              </a:rPr>
              <a:t>the</a:t>
            </a:r>
            <a:r>
              <a:rPr lang="pt-PT" sz="2800" dirty="0">
                <a:latin typeface="Arial" pitchFamily="34" charset="0"/>
                <a:cs typeface="Arial" pitchFamily="34" charset="0"/>
              </a:rPr>
              <a:t> </a:t>
            </a:r>
            <a:r>
              <a:rPr lang="pt-PT" sz="2800" dirty="0" err="1">
                <a:latin typeface="Arial" pitchFamily="34" charset="0"/>
                <a:cs typeface="Arial" pitchFamily="34" charset="0"/>
              </a:rPr>
              <a:t>Economic</a:t>
            </a:r>
            <a:r>
              <a:rPr lang="pt-PT" sz="2800" dirty="0">
                <a:latin typeface="Arial" pitchFamily="34" charset="0"/>
                <a:cs typeface="Arial" pitchFamily="34" charset="0"/>
              </a:rPr>
              <a:t> </a:t>
            </a:r>
            <a:r>
              <a:rPr lang="pt-PT" sz="2800" dirty="0" err="1">
                <a:latin typeface="Arial" pitchFamily="34" charset="0"/>
                <a:cs typeface="Arial" pitchFamily="34" charset="0"/>
              </a:rPr>
              <a:t>and</a:t>
            </a:r>
            <a:r>
              <a:rPr lang="pt-PT" sz="2800" dirty="0">
                <a:latin typeface="Arial" pitchFamily="34" charset="0"/>
                <a:cs typeface="Arial" pitchFamily="34" charset="0"/>
              </a:rPr>
              <a:t> Social </a:t>
            </a:r>
            <a:r>
              <a:rPr lang="pt-PT" sz="2800" dirty="0" err="1">
                <a:latin typeface="Arial" pitchFamily="34" charset="0"/>
                <a:cs typeface="Arial" pitchFamily="34" charset="0"/>
              </a:rPr>
              <a:t>Council</a:t>
            </a:r>
            <a:r>
              <a:rPr lang="pt-PT" sz="2800" dirty="0">
                <a:latin typeface="Arial" pitchFamily="34" charset="0"/>
                <a:cs typeface="Arial" pitchFamily="34" charset="0"/>
              </a:rPr>
              <a:t> (ECOSOC) </a:t>
            </a:r>
            <a:r>
              <a:rPr lang="pt-PT" sz="2800" dirty="0" err="1">
                <a:latin typeface="Arial" pitchFamily="34" charset="0"/>
                <a:cs typeface="Arial" pitchFamily="34" charset="0"/>
              </a:rPr>
              <a:t>at</a:t>
            </a:r>
            <a:r>
              <a:rPr lang="pt-PT" sz="2800" dirty="0">
                <a:latin typeface="Arial" pitchFamily="34" charset="0"/>
                <a:cs typeface="Arial" pitchFamily="34" charset="0"/>
              </a:rPr>
              <a:t> </a:t>
            </a:r>
            <a:r>
              <a:rPr lang="pt-PT" sz="2800" dirty="0" err="1">
                <a:latin typeface="Arial" pitchFamily="34" charset="0"/>
                <a:cs typeface="Arial" pitchFamily="34" charset="0"/>
              </a:rPr>
              <a:t>the</a:t>
            </a:r>
            <a:r>
              <a:rPr lang="pt-PT" sz="2800" dirty="0">
                <a:latin typeface="Arial" pitchFamily="34" charset="0"/>
                <a:cs typeface="Arial" pitchFamily="34" charset="0"/>
              </a:rPr>
              <a:t> United </a:t>
            </a:r>
            <a:r>
              <a:rPr lang="pt-PT" sz="2800" dirty="0" err="1">
                <a:latin typeface="Arial" pitchFamily="34" charset="0"/>
                <a:cs typeface="Arial" pitchFamily="34" charset="0"/>
              </a:rPr>
              <a:t>Nations</a:t>
            </a:r>
            <a:r>
              <a:rPr lang="pt-PT" sz="2800" dirty="0">
                <a:latin typeface="Arial" pitchFamily="34" charset="0"/>
                <a:cs typeface="Arial" pitchFamily="34" charset="0"/>
              </a:rPr>
              <a:t>. </a:t>
            </a:r>
            <a:endParaRPr kumimoji="0" lang="en-GB" sz="2800" b="0" i="0" strike="noStrike" cap="none" normalizeH="0" baseline="0" dirty="0">
              <a:ln>
                <a:noFill/>
              </a:ln>
              <a:solidFill>
                <a:schemeClr val="tx1"/>
              </a:solidFill>
              <a:effectLst/>
              <a:latin typeface="Arial" pitchFamily="34" charset="0"/>
              <a:cs typeface="Arial" pitchFamily="34" charset="0"/>
            </a:endParaRPr>
          </a:p>
        </p:txBody>
      </p:sp>
      <p:pic>
        <p:nvPicPr>
          <p:cNvPr id="8" name="Imagem 7" descr="Basic- Yellow 120px"/>
          <p:cNvPicPr/>
          <p:nvPr/>
        </p:nvPicPr>
        <p:blipFill>
          <a:blip r:embed="rId2" cstate="print"/>
          <a:srcRect/>
          <a:stretch>
            <a:fillRect/>
          </a:stretch>
        </p:blipFill>
        <p:spPr bwMode="auto">
          <a:xfrm>
            <a:off x="1066800" y="1752600"/>
            <a:ext cx="2219325" cy="78105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dirty="0"/>
              <a:t>Animal Welfare</a:t>
            </a:r>
            <a:endParaRPr lang="pt-PT" dirty="0"/>
          </a:p>
        </p:txBody>
      </p:sp>
      <p:sp>
        <p:nvSpPr>
          <p:cNvPr id="53249" name="Rectangle 1"/>
          <p:cNvSpPr>
            <a:spLocks noChangeArrowheads="1"/>
          </p:cNvSpPr>
          <p:nvPr/>
        </p:nvSpPr>
        <p:spPr bwMode="auto">
          <a:xfrm>
            <a:off x="990600" y="2549307"/>
            <a:ext cx="7086600" cy="19514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50000"/>
              </a:lnSpc>
            </a:pPr>
            <a:r>
              <a:rPr lang="pt-PT" sz="2800" dirty="0" err="1">
                <a:latin typeface="Arial" pitchFamily="34" charset="0"/>
                <a:cs typeface="Arial" pitchFamily="34" charset="0"/>
              </a:rPr>
              <a:t>It</a:t>
            </a:r>
            <a:r>
              <a:rPr lang="pt-PT" sz="2800" dirty="0">
                <a:latin typeface="Arial" pitchFamily="34" charset="0"/>
                <a:cs typeface="Arial" pitchFamily="34" charset="0"/>
              </a:rPr>
              <a:t> </a:t>
            </a:r>
            <a:r>
              <a:rPr lang="pt-PT" sz="2800" dirty="0" err="1">
                <a:latin typeface="Arial" pitchFamily="34" charset="0"/>
                <a:cs typeface="Arial" pitchFamily="34" charset="0"/>
              </a:rPr>
              <a:t>actively</a:t>
            </a:r>
            <a:r>
              <a:rPr lang="pt-PT" sz="2800" dirty="0">
                <a:latin typeface="Arial" pitchFamily="34" charset="0"/>
                <a:cs typeface="Arial" pitchFamily="34" charset="0"/>
              </a:rPr>
              <a:t> </a:t>
            </a:r>
            <a:r>
              <a:rPr lang="pt-PT" sz="2800" dirty="0" err="1">
                <a:latin typeface="Arial" pitchFamily="34" charset="0"/>
                <a:cs typeface="Arial" pitchFamily="34" charset="0"/>
              </a:rPr>
              <a:t>engages</a:t>
            </a:r>
            <a:r>
              <a:rPr lang="pt-PT" sz="2800" dirty="0">
                <a:latin typeface="Arial" pitchFamily="34" charset="0"/>
                <a:cs typeface="Arial" pitchFamily="34" charset="0"/>
              </a:rPr>
              <a:t> </a:t>
            </a:r>
            <a:r>
              <a:rPr lang="pt-PT" sz="2800" dirty="0" err="1">
                <a:latin typeface="Arial" pitchFamily="34" charset="0"/>
                <a:cs typeface="Arial" pitchFamily="34" charset="0"/>
              </a:rPr>
              <a:t>with</a:t>
            </a:r>
            <a:r>
              <a:rPr lang="pt-PT" sz="2800" dirty="0">
                <a:latin typeface="Arial" pitchFamily="34" charset="0"/>
                <a:cs typeface="Arial" pitchFamily="34" charset="0"/>
              </a:rPr>
              <a:t> </a:t>
            </a:r>
            <a:r>
              <a:rPr lang="pt-PT" sz="2800" dirty="0" err="1">
                <a:latin typeface="Arial" pitchFamily="34" charset="0"/>
                <a:cs typeface="Arial" pitchFamily="34" charset="0"/>
              </a:rPr>
              <a:t>world</a:t>
            </a:r>
            <a:r>
              <a:rPr lang="pt-PT" sz="2800" dirty="0">
                <a:latin typeface="Arial" pitchFamily="34" charset="0"/>
                <a:cs typeface="Arial" pitchFamily="34" charset="0"/>
              </a:rPr>
              <a:t> leaders </a:t>
            </a:r>
            <a:r>
              <a:rPr lang="pt-PT" sz="2800" dirty="0" err="1">
                <a:latin typeface="Arial" pitchFamily="34" charset="0"/>
                <a:cs typeface="Arial" pitchFamily="34" charset="0"/>
              </a:rPr>
              <a:t>at</a:t>
            </a:r>
            <a:r>
              <a:rPr lang="pt-PT" sz="2800" dirty="0">
                <a:latin typeface="Arial" pitchFamily="34" charset="0"/>
                <a:cs typeface="Arial" pitchFamily="34" charset="0"/>
              </a:rPr>
              <a:t> </a:t>
            </a:r>
            <a:r>
              <a:rPr lang="pt-PT" sz="2800" dirty="0" err="1">
                <a:latin typeface="Arial" pitchFamily="34" charset="0"/>
                <a:cs typeface="Arial" pitchFamily="34" charset="0"/>
              </a:rPr>
              <a:t>the</a:t>
            </a:r>
            <a:r>
              <a:rPr lang="pt-PT" sz="2800" dirty="0">
                <a:latin typeface="Arial" pitchFamily="34" charset="0"/>
                <a:cs typeface="Arial" pitchFamily="34" charset="0"/>
              </a:rPr>
              <a:t> </a:t>
            </a:r>
            <a:r>
              <a:rPr lang="pt-PT" sz="2800" dirty="0" err="1">
                <a:latin typeface="Arial" pitchFamily="34" charset="0"/>
                <a:cs typeface="Arial" pitchFamily="34" charset="0"/>
              </a:rPr>
              <a:t>highest</a:t>
            </a:r>
            <a:r>
              <a:rPr lang="pt-PT" sz="2800" dirty="0">
                <a:latin typeface="Arial" pitchFamily="34" charset="0"/>
                <a:cs typeface="Arial" pitchFamily="34" charset="0"/>
              </a:rPr>
              <a:t> </a:t>
            </a:r>
            <a:r>
              <a:rPr lang="pt-PT" sz="2800" dirty="0" err="1">
                <a:latin typeface="Arial" pitchFamily="34" charset="0"/>
                <a:cs typeface="Arial" pitchFamily="34" charset="0"/>
              </a:rPr>
              <a:t>levels</a:t>
            </a:r>
            <a:r>
              <a:rPr lang="pt-PT" sz="2800" dirty="0">
                <a:latin typeface="Arial" pitchFamily="34" charset="0"/>
                <a:cs typeface="Arial" pitchFamily="34" charset="0"/>
              </a:rPr>
              <a:t> to </a:t>
            </a:r>
            <a:r>
              <a:rPr lang="pt-PT" sz="2800" dirty="0" err="1">
                <a:latin typeface="Arial" pitchFamily="34" charset="0"/>
                <a:cs typeface="Arial" pitchFamily="34" charset="0"/>
              </a:rPr>
              <a:t>raise</a:t>
            </a:r>
            <a:r>
              <a:rPr lang="pt-PT" sz="2800" dirty="0">
                <a:latin typeface="Arial" pitchFamily="34" charset="0"/>
                <a:cs typeface="Arial" pitchFamily="34" charset="0"/>
              </a:rPr>
              <a:t> </a:t>
            </a:r>
            <a:r>
              <a:rPr lang="pt-PT" sz="2800" dirty="0" err="1">
                <a:latin typeface="Arial" pitchFamily="34" charset="0"/>
                <a:cs typeface="Arial" pitchFamily="34" charset="0"/>
              </a:rPr>
              <a:t>awareness</a:t>
            </a:r>
            <a:r>
              <a:rPr lang="pt-PT" sz="2800" dirty="0">
                <a:latin typeface="Arial" pitchFamily="34" charset="0"/>
                <a:cs typeface="Arial" pitchFamily="34" charset="0"/>
              </a:rPr>
              <a:t> </a:t>
            </a:r>
            <a:r>
              <a:rPr lang="pt-PT" sz="2800" dirty="0" err="1">
                <a:latin typeface="Arial" pitchFamily="34" charset="0"/>
                <a:cs typeface="Arial" pitchFamily="34" charset="0"/>
              </a:rPr>
              <a:t>on</a:t>
            </a:r>
            <a:r>
              <a:rPr lang="pt-PT" sz="2800" dirty="0">
                <a:latin typeface="Arial" pitchFamily="34" charset="0"/>
                <a:cs typeface="Arial" pitchFamily="34" charset="0"/>
              </a:rPr>
              <a:t> </a:t>
            </a:r>
            <a:r>
              <a:rPr lang="pt-PT" sz="2800" dirty="0" err="1">
                <a:latin typeface="Arial" pitchFamily="34" charset="0"/>
                <a:cs typeface="Arial" pitchFamily="34" charset="0"/>
              </a:rPr>
              <a:t>significant</a:t>
            </a:r>
            <a:r>
              <a:rPr lang="pt-PT" sz="2800" dirty="0">
                <a:latin typeface="Arial" pitchFamily="34" charset="0"/>
                <a:cs typeface="Arial" pitchFamily="34" charset="0"/>
              </a:rPr>
              <a:t> animal </a:t>
            </a:r>
            <a:r>
              <a:rPr lang="pt-PT" sz="2800" dirty="0" err="1">
                <a:latin typeface="Arial" pitchFamily="34" charset="0"/>
                <a:cs typeface="Arial" pitchFamily="34" charset="0"/>
              </a:rPr>
              <a:t>protection</a:t>
            </a:r>
            <a:r>
              <a:rPr lang="pt-PT" sz="2800" dirty="0">
                <a:latin typeface="Arial" pitchFamily="34" charset="0"/>
                <a:cs typeface="Arial" pitchFamily="34" charset="0"/>
              </a:rPr>
              <a:t> </a:t>
            </a:r>
            <a:r>
              <a:rPr lang="pt-PT" sz="2800" dirty="0" err="1">
                <a:latin typeface="Arial" pitchFamily="34" charset="0"/>
                <a:cs typeface="Arial" pitchFamily="34" charset="0"/>
              </a:rPr>
              <a:t>matters</a:t>
            </a:r>
            <a:r>
              <a:rPr lang="pt-PT" sz="2800" dirty="0">
                <a:latin typeface="Arial" pitchFamily="34" charset="0"/>
                <a:cs typeface="Arial" pitchFamily="34" charset="0"/>
              </a:rPr>
              <a:t>.</a:t>
            </a:r>
            <a:endParaRPr kumimoji="0" lang="en-GB" sz="2800" b="0" i="0" strike="noStrike" cap="none" normalizeH="0" baseline="0" dirty="0">
              <a:ln>
                <a:noFill/>
              </a:ln>
              <a:solidFill>
                <a:schemeClr val="tx1"/>
              </a:solidFill>
              <a:effectLst/>
              <a:latin typeface="Arial" pitchFamily="34" charset="0"/>
              <a:cs typeface="Arial" pitchFamily="34" charset="0"/>
            </a:endParaRPr>
          </a:p>
        </p:txBody>
      </p:sp>
      <p:pic>
        <p:nvPicPr>
          <p:cNvPr id="8" name="Imagem 7" descr="Basic- Yellow 120px"/>
          <p:cNvPicPr/>
          <p:nvPr/>
        </p:nvPicPr>
        <p:blipFill>
          <a:blip r:embed="rId2" cstate="print"/>
          <a:srcRect/>
          <a:stretch>
            <a:fillRect/>
          </a:stretch>
        </p:blipFill>
        <p:spPr bwMode="auto">
          <a:xfrm>
            <a:off x="1066800" y="1752600"/>
            <a:ext cx="2219325" cy="78105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dirty="0"/>
              <a:t>Animal Welfare</a:t>
            </a:r>
            <a:endParaRPr lang="pt-PT" dirty="0"/>
          </a:p>
        </p:txBody>
      </p:sp>
      <p:sp>
        <p:nvSpPr>
          <p:cNvPr id="53249" name="Rectangle 1"/>
          <p:cNvSpPr>
            <a:spLocks noChangeArrowheads="1"/>
          </p:cNvSpPr>
          <p:nvPr/>
        </p:nvSpPr>
        <p:spPr bwMode="auto">
          <a:xfrm>
            <a:off x="2133600" y="1676400"/>
            <a:ext cx="419057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92075" lvl="3" fontAlgn="base">
              <a:spcBef>
                <a:spcPct val="0"/>
              </a:spcBef>
              <a:spcAft>
                <a:spcPct val="0"/>
              </a:spcAft>
            </a:pPr>
            <a:r>
              <a:rPr lang="en-GB" sz="2800" b="1" dirty="0">
                <a:latin typeface="Arial" pitchFamily="34" charset="0"/>
                <a:cs typeface="Arial" pitchFamily="34" charset="0"/>
              </a:rPr>
              <a:t>European Commission</a:t>
            </a:r>
            <a:endParaRPr kumimoji="0" lang="en-GB" sz="2800" b="0" i="0" u="none" strike="noStrike" cap="none" normalizeH="0" baseline="0" dirty="0">
              <a:ln>
                <a:noFill/>
              </a:ln>
              <a:solidFill>
                <a:schemeClr val="tx1"/>
              </a:solidFill>
              <a:effectLst/>
              <a:latin typeface="Arial" pitchFamily="34" charset="0"/>
              <a:cs typeface="Arial" pitchFamily="34" charset="0"/>
            </a:endParaRPr>
          </a:p>
        </p:txBody>
      </p:sp>
      <p:pic>
        <p:nvPicPr>
          <p:cNvPr id="8" name="Imagem 7" descr="D:\Meus documentos\Equitação\Escola Nacional de Equitação\EEN\Erasmus Plus-2017 - SPINE\Laws and Regulations\ECommission - logo.png"/>
          <p:cNvPicPr/>
          <p:nvPr/>
        </p:nvPicPr>
        <p:blipFill>
          <a:blip r:embed="rId2" cstate="print"/>
          <a:srcRect/>
          <a:stretch>
            <a:fillRect/>
          </a:stretch>
        </p:blipFill>
        <p:spPr bwMode="auto">
          <a:xfrm>
            <a:off x="2209800" y="2743200"/>
            <a:ext cx="3962400" cy="21336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b="1" dirty="0" err="1"/>
              <a:t>Laws</a:t>
            </a:r>
            <a:r>
              <a:rPr lang="pt-PT" b="1" dirty="0"/>
              <a:t> </a:t>
            </a:r>
            <a:r>
              <a:rPr lang="pt-PT" b="1" dirty="0" err="1"/>
              <a:t>and</a:t>
            </a:r>
            <a:r>
              <a:rPr lang="pt-PT" b="1" dirty="0"/>
              <a:t> </a:t>
            </a:r>
            <a:r>
              <a:rPr lang="pt-PT" b="1" dirty="0" err="1"/>
              <a:t>Regulations</a:t>
            </a:r>
            <a:r>
              <a:rPr lang="pt-PT" b="1" dirty="0"/>
              <a:t> Module </a:t>
            </a:r>
            <a:r>
              <a:rPr lang="pt-PT" b="1" dirty="0" err="1"/>
              <a:t>Structure</a:t>
            </a:r>
            <a:endParaRPr lang="pt-PT" b="1" dirty="0"/>
          </a:p>
        </p:txBody>
      </p:sp>
      <p:pic>
        <p:nvPicPr>
          <p:cNvPr id="5" name="Kuva 1" descr="LOGO.gif"/>
          <p:cNvPicPr>
            <a:picLocks noGrp="1" noChangeAspect="1" noChangeArrowheads="1"/>
          </p:cNvPicPr>
          <p:nvPr>
            <p:ph idx="1"/>
          </p:nvPr>
        </p:nvPicPr>
        <p:blipFill>
          <a:blip r:embed="rId2" cstate="print"/>
          <a:srcRect/>
          <a:stretch>
            <a:fillRect/>
          </a:stretch>
        </p:blipFill>
        <p:spPr bwMode="auto">
          <a:xfrm>
            <a:off x="228600" y="228600"/>
            <a:ext cx="889000" cy="666750"/>
          </a:xfrm>
          <a:prstGeom prst="rect">
            <a:avLst/>
          </a:prstGeom>
          <a:noFill/>
          <a:ln w="9525">
            <a:noFill/>
            <a:miter lim="800000"/>
            <a:headEnd/>
            <a:tailEnd/>
          </a:ln>
        </p:spPr>
      </p:pic>
      <p:sp>
        <p:nvSpPr>
          <p:cNvPr id="2049" name="Rectangle 1"/>
          <p:cNvSpPr>
            <a:spLocks noChangeArrowheads="1"/>
          </p:cNvSpPr>
          <p:nvPr/>
        </p:nvSpPr>
        <p:spPr bwMode="auto">
          <a:xfrm>
            <a:off x="609600" y="2586575"/>
            <a:ext cx="7848600"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spcAft>
                <a:spcPts val="1200"/>
              </a:spcAft>
              <a:buFont typeface="Wingdings" pitchFamily="2" charset="2"/>
              <a:buChar char="q"/>
            </a:pPr>
            <a:r>
              <a:rPr lang="fi-FI" sz="2800" dirty="0">
                <a:latin typeface="Arial" pitchFamily="34" charset="0"/>
                <a:cs typeface="Arial" pitchFamily="34" charset="0"/>
              </a:rPr>
              <a:t>Module 1 –presentation and discussion</a:t>
            </a:r>
            <a:endParaRPr lang="pt-PT" sz="2800" dirty="0">
              <a:latin typeface="Arial" pitchFamily="34" charset="0"/>
              <a:cs typeface="Arial" pitchFamily="34" charset="0"/>
            </a:endParaRPr>
          </a:p>
          <a:p>
            <a:pPr lvl="0">
              <a:spcAft>
                <a:spcPts val="1200"/>
              </a:spcAft>
              <a:buFont typeface="Wingdings" pitchFamily="2" charset="2"/>
              <a:buChar char="q"/>
            </a:pPr>
            <a:r>
              <a:rPr lang="fi-FI" sz="2800" dirty="0">
                <a:latin typeface="Arial" pitchFamily="34" charset="0"/>
                <a:cs typeface="Arial" pitchFamily="34" charset="0"/>
              </a:rPr>
              <a:t>Module 2 –presentation and discussion</a:t>
            </a:r>
            <a:endParaRPr lang="pt-PT" sz="2800" dirty="0">
              <a:latin typeface="Arial" pitchFamily="34" charset="0"/>
              <a:cs typeface="Arial" pitchFamily="34" charset="0"/>
            </a:endParaRPr>
          </a:p>
          <a:p>
            <a:pPr lvl="0">
              <a:spcAft>
                <a:spcPts val="1200"/>
              </a:spcAft>
              <a:buFont typeface="Wingdings" pitchFamily="2" charset="2"/>
              <a:buChar char="q"/>
            </a:pPr>
            <a:r>
              <a:rPr lang="fi-FI" sz="2800" dirty="0">
                <a:latin typeface="Arial" pitchFamily="34" charset="0"/>
                <a:cs typeface="Arial" pitchFamily="34" charset="0"/>
              </a:rPr>
              <a:t>Module 3 –students presentations</a:t>
            </a:r>
            <a:endParaRPr lang="pt-PT" sz="2800" dirty="0">
              <a:latin typeface="Arial" pitchFamily="34" charset="0"/>
              <a:cs typeface="Arial" pitchFamily="34" charset="0"/>
            </a:endParaRPr>
          </a:p>
        </p:txBody>
      </p:sp>
      <p:pic>
        <p:nvPicPr>
          <p:cNvPr id="7" name="Bildobjekt 8"/>
          <p:cNvPicPr>
            <a:picLocks noChangeAspect="1" noChangeArrowheads="1"/>
          </p:cNvPicPr>
          <p:nvPr/>
        </p:nvPicPr>
        <p:blipFill>
          <a:blip r:embed="rId3" cstate="print"/>
          <a:srcRect/>
          <a:stretch>
            <a:fillRect/>
          </a:stretch>
        </p:blipFill>
        <p:spPr bwMode="auto">
          <a:xfrm>
            <a:off x="6084888" y="5967413"/>
            <a:ext cx="3059112" cy="873125"/>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dirty="0"/>
              <a:t>Animal Welfare</a:t>
            </a:r>
            <a:endParaRPr lang="pt-PT" dirty="0"/>
          </a:p>
        </p:txBody>
      </p:sp>
      <p:sp>
        <p:nvSpPr>
          <p:cNvPr id="53249" name="Rectangle 1"/>
          <p:cNvSpPr>
            <a:spLocks noChangeArrowheads="1"/>
          </p:cNvSpPr>
          <p:nvPr/>
        </p:nvSpPr>
        <p:spPr bwMode="auto">
          <a:xfrm>
            <a:off x="990600" y="2514600"/>
            <a:ext cx="7086600" cy="32567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50000"/>
              </a:lnSpc>
            </a:pPr>
            <a:r>
              <a:rPr lang="pt-PT" sz="2800" dirty="0" err="1">
                <a:latin typeface="Arial" pitchFamily="34" charset="0"/>
                <a:cs typeface="Arial" pitchFamily="34" charset="0"/>
              </a:rPr>
              <a:t>The</a:t>
            </a:r>
            <a:r>
              <a:rPr lang="pt-PT" sz="2800" dirty="0">
                <a:latin typeface="Arial" pitchFamily="34" charset="0"/>
                <a:cs typeface="Arial" pitchFamily="34" charset="0"/>
              </a:rPr>
              <a:t> </a:t>
            </a:r>
            <a:r>
              <a:rPr lang="pt-PT" sz="2800" dirty="0" err="1">
                <a:latin typeface="Arial" pitchFamily="34" charset="0"/>
                <a:cs typeface="Arial" pitchFamily="34" charset="0"/>
              </a:rPr>
              <a:t>key</a:t>
            </a:r>
            <a:r>
              <a:rPr lang="pt-PT" sz="2800" dirty="0">
                <a:latin typeface="Arial" pitchFamily="34" charset="0"/>
                <a:cs typeface="Arial" pitchFamily="34" charset="0"/>
              </a:rPr>
              <a:t> </a:t>
            </a:r>
            <a:r>
              <a:rPr lang="pt-PT" sz="2800" dirty="0" err="1">
                <a:latin typeface="Arial" pitchFamily="34" charset="0"/>
                <a:cs typeface="Arial" pitchFamily="34" charset="0"/>
              </a:rPr>
              <a:t>priorities</a:t>
            </a:r>
            <a:r>
              <a:rPr lang="pt-PT" sz="2800" dirty="0">
                <a:latin typeface="Arial" pitchFamily="34" charset="0"/>
                <a:cs typeface="Arial" pitchFamily="34" charset="0"/>
              </a:rPr>
              <a:t> </a:t>
            </a:r>
            <a:r>
              <a:rPr lang="pt-PT" sz="2800" dirty="0" err="1">
                <a:latin typeface="Arial" pitchFamily="34" charset="0"/>
                <a:cs typeface="Arial" pitchFamily="34" charset="0"/>
              </a:rPr>
              <a:t>of</a:t>
            </a:r>
            <a:r>
              <a:rPr lang="pt-PT" sz="2800" dirty="0">
                <a:latin typeface="Arial" pitchFamily="34" charset="0"/>
                <a:cs typeface="Arial" pitchFamily="34" charset="0"/>
              </a:rPr>
              <a:t> </a:t>
            </a:r>
            <a:r>
              <a:rPr lang="pt-PT" sz="2800" dirty="0" err="1">
                <a:latin typeface="Arial" pitchFamily="34" charset="0"/>
                <a:cs typeface="Arial" pitchFamily="34" charset="0"/>
              </a:rPr>
              <a:t>the</a:t>
            </a:r>
            <a:r>
              <a:rPr lang="pt-PT" sz="2800" dirty="0">
                <a:latin typeface="Arial" pitchFamily="34" charset="0"/>
                <a:cs typeface="Arial" pitchFamily="34" charset="0"/>
              </a:rPr>
              <a:t> </a:t>
            </a:r>
            <a:r>
              <a:rPr lang="pt-PT" sz="2800" dirty="0" err="1">
                <a:latin typeface="Arial" pitchFamily="34" charset="0"/>
                <a:cs typeface="Arial" pitchFamily="34" charset="0"/>
              </a:rPr>
              <a:t>Commission</a:t>
            </a:r>
            <a:r>
              <a:rPr lang="pt-PT" sz="2800" dirty="0">
                <a:latin typeface="Arial" pitchFamily="34" charset="0"/>
                <a:cs typeface="Arial" pitchFamily="34" charset="0"/>
              </a:rPr>
              <a:t> </a:t>
            </a:r>
            <a:r>
              <a:rPr lang="pt-PT" sz="2800" dirty="0" err="1">
                <a:latin typeface="Arial" pitchFamily="34" charset="0"/>
                <a:cs typeface="Arial" pitchFamily="34" charset="0"/>
              </a:rPr>
              <a:t>is</a:t>
            </a:r>
            <a:r>
              <a:rPr lang="pt-PT" sz="2800" dirty="0">
                <a:latin typeface="Arial" pitchFamily="34" charset="0"/>
                <a:cs typeface="Arial" pitchFamily="34" charset="0"/>
              </a:rPr>
              <a:t> to </a:t>
            </a:r>
            <a:r>
              <a:rPr lang="pt-PT" sz="2800" dirty="0" err="1">
                <a:latin typeface="Arial" pitchFamily="34" charset="0"/>
                <a:cs typeface="Arial" pitchFamily="34" charset="0"/>
              </a:rPr>
              <a:t>promote</a:t>
            </a:r>
            <a:r>
              <a:rPr lang="pt-PT" sz="2800" dirty="0">
                <a:latin typeface="Arial" pitchFamily="34" charset="0"/>
                <a:cs typeface="Arial" pitchFamily="34" charset="0"/>
              </a:rPr>
              <a:t> </a:t>
            </a:r>
            <a:r>
              <a:rPr lang="pt-PT" sz="2800" dirty="0" err="1">
                <a:latin typeface="Arial" pitchFamily="34" charset="0"/>
                <a:cs typeface="Arial" pitchFamily="34" charset="0"/>
              </a:rPr>
              <a:t>an</a:t>
            </a:r>
            <a:r>
              <a:rPr lang="pt-PT" sz="2800" dirty="0">
                <a:latin typeface="Arial" pitchFamily="34" charset="0"/>
                <a:cs typeface="Arial" pitchFamily="34" charset="0"/>
              </a:rPr>
              <a:t> </a:t>
            </a:r>
            <a:r>
              <a:rPr lang="pt-PT" sz="2800" dirty="0" err="1">
                <a:latin typeface="Arial" pitchFamily="34" charset="0"/>
                <a:cs typeface="Arial" pitchFamily="34" charset="0"/>
              </a:rPr>
              <a:t>enhanced</a:t>
            </a:r>
            <a:r>
              <a:rPr lang="pt-PT" sz="2800" dirty="0">
                <a:latin typeface="Arial" pitchFamily="34" charset="0"/>
                <a:cs typeface="Arial" pitchFamily="34" charset="0"/>
              </a:rPr>
              <a:t> dialogue </a:t>
            </a:r>
            <a:r>
              <a:rPr lang="pt-PT" sz="2800" dirty="0" err="1">
                <a:latin typeface="Arial" pitchFamily="34" charset="0"/>
                <a:cs typeface="Arial" pitchFamily="34" charset="0"/>
              </a:rPr>
              <a:t>on</a:t>
            </a:r>
            <a:r>
              <a:rPr lang="pt-PT" sz="2800" dirty="0">
                <a:latin typeface="Arial" pitchFamily="34" charset="0"/>
                <a:cs typeface="Arial" pitchFamily="34" charset="0"/>
              </a:rPr>
              <a:t> animal </a:t>
            </a:r>
            <a:r>
              <a:rPr lang="pt-PT" sz="2800" dirty="0" err="1">
                <a:latin typeface="Arial" pitchFamily="34" charset="0"/>
                <a:cs typeface="Arial" pitchFamily="34" charset="0"/>
              </a:rPr>
              <a:t>welfare</a:t>
            </a:r>
            <a:r>
              <a:rPr lang="en-US" sz="2800" dirty="0">
                <a:latin typeface="Arial" pitchFamily="34" charset="0"/>
                <a:cs typeface="Arial" pitchFamily="34" charset="0"/>
              </a:rPr>
              <a:t> issues that are relevant at EU level among competent authorities, businesses, civil society and scientists.</a:t>
            </a:r>
            <a:endParaRPr kumimoji="0" lang="en-GB" sz="2800" b="0" i="0" strike="noStrike" cap="none" normalizeH="0" baseline="0" dirty="0">
              <a:ln>
                <a:noFill/>
              </a:ln>
              <a:solidFill>
                <a:schemeClr val="tx1"/>
              </a:solidFill>
              <a:effectLst/>
              <a:latin typeface="Arial" pitchFamily="34" charset="0"/>
              <a:cs typeface="Arial" pitchFamily="34" charset="0"/>
            </a:endParaRPr>
          </a:p>
        </p:txBody>
      </p:sp>
      <p:pic>
        <p:nvPicPr>
          <p:cNvPr id="9" name="Imagem 8" descr="D:\Meus documentos\Equitação\Escola Nacional de Equitação\EEN\Erasmus Plus-2017 - SPINE\Laws and Regulations\ECommission - logo.png"/>
          <p:cNvPicPr/>
          <p:nvPr/>
        </p:nvPicPr>
        <p:blipFill>
          <a:blip r:embed="rId2" cstate="print"/>
          <a:srcRect/>
          <a:stretch>
            <a:fillRect/>
          </a:stretch>
        </p:blipFill>
        <p:spPr bwMode="auto">
          <a:xfrm>
            <a:off x="914400" y="1371600"/>
            <a:ext cx="2514600" cy="121920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dirty="0"/>
              <a:t>Animal Welfare</a:t>
            </a:r>
            <a:endParaRPr lang="pt-PT" dirty="0"/>
          </a:p>
        </p:txBody>
      </p:sp>
      <p:sp>
        <p:nvSpPr>
          <p:cNvPr id="53249" name="Rectangle 1"/>
          <p:cNvSpPr>
            <a:spLocks noChangeArrowheads="1"/>
          </p:cNvSpPr>
          <p:nvPr/>
        </p:nvSpPr>
        <p:spPr bwMode="auto">
          <a:xfrm>
            <a:off x="838200" y="2743200"/>
            <a:ext cx="7086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b="1" dirty="0">
                <a:latin typeface="Arial" pitchFamily="34" charset="0"/>
                <a:cs typeface="Arial" pitchFamily="34" charset="0"/>
              </a:rPr>
              <a:t>EU strategy on animal welfare: </a:t>
            </a:r>
            <a:endParaRPr lang="pt-PT" sz="2800" dirty="0">
              <a:latin typeface="Arial" pitchFamily="34" charset="0"/>
              <a:cs typeface="Arial" pitchFamily="34" charset="0"/>
            </a:endParaRPr>
          </a:p>
        </p:txBody>
      </p:sp>
      <p:pic>
        <p:nvPicPr>
          <p:cNvPr id="9" name="Imagem 8" descr="D:\Meus documentos\Equitação\Escola Nacional de Equitação\EEN\Erasmus Plus-2017 - SPINE\Laws and Regulations\ECommission - logo.png"/>
          <p:cNvPicPr/>
          <p:nvPr/>
        </p:nvPicPr>
        <p:blipFill>
          <a:blip r:embed="rId2" cstate="print"/>
          <a:srcRect/>
          <a:stretch>
            <a:fillRect/>
          </a:stretch>
        </p:blipFill>
        <p:spPr bwMode="auto">
          <a:xfrm>
            <a:off x="914400" y="1371600"/>
            <a:ext cx="2514600" cy="1219200"/>
          </a:xfrm>
          <a:prstGeom prst="rect">
            <a:avLst/>
          </a:prstGeom>
          <a:noFill/>
          <a:ln w="9525">
            <a:noFill/>
            <a:miter lim="800000"/>
            <a:headEnd/>
            <a:tailEnd/>
          </a:ln>
        </p:spPr>
      </p:pic>
      <p:sp>
        <p:nvSpPr>
          <p:cNvPr id="8" name="Rectângulo 7"/>
          <p:cNvSpPr/>
          <p:nvPr/>
        </p:nvSpPr>
        <p:spPr>
          <a:xfrm>
            <a:off x="990600" y="3429000"/>
            <a:ext cx="4458272" cy="461665"/>
          </a:xfrm>
          <a:prstGeom prst="rect">
            <a:avLst/>
          </a:prstGeom>
        </p:spPr>
        <p:txBody>
          <a:bodyPr wrap="none">
            <a:spAutoFit/>
          </a:bodyPr>
          <a:lstStyle/>
          <a:p>
            <a:r>
              <a:rPr lang="en-US" sz="2400" b="1" dirty="0">
                <a:latin typeface="Arial" pitchFamily="34" charset="0"/>
                <a:cs typeface="Arial" pitchFamily="34" charset="0"/>
              </a:rPr>
              <a:t>Improving welfare standards </a:t>
            </a:r>
            <a:endParaRPr lang="pt-PT" sz="2400" dirty="0">
              <a:latin typeface="Arial" pitchFamily="34" charset="0"/>
              <a:cs typeface="Arial" pitchFamily="34" charset="0"/>
            </a:endParaRPr>
          </a:p>
        </p:txBody>
      </p:sp>
      <p:sp>
        <p:nvSpPr>
          <p:cNvPr id="10" name="Rectângulo 9"/>
          <p:cNvSpPr/>
          <p:nvPr/>
        </p:nvSpPr>
        <p:spPr>
          <a:xfrm>
            <a:off x="990600" y="4267200"/>
            <a:ext cx="6096000" cy="1200329"/>
          </a:xfrm>
          <a:prstGeom prst="rect">
            <a:avLst/>
          </a:prstGeom>
        </p:spPr>
        <p:txBody>
          <a:bodyPr wrap="square">
            <a:spAutoFit/>
          </a:bodyPr>
          <a:lstStyle/>
          <a:p>
            <a:pPr algn="just"/>
            <a:r>
              <a:rPr lang="en-US" sz="2400" dirty="0">
                <a:latin typeface="Arial" pitchFamily="34" charset="0"/>
                <a:cs typeface="Arial" pitchFamily="34" charset="0"/>
              </a:rPr>
              <a:t>Making sure that these standards are </a:t>
            </a:r>
            <a:r>
              <a:rPr lang="en-US" sz="2400" b="1" dirty="0">
                <a:latin typeface="Arial" pitchFamily="34" charset="0"/>
                <a:cs typeface="Arial" pitchFamily="34" charset="0"/>
              </a:rPr>
              <a:t>applied and enforced</a:t>
            </a:r>
            <a:r>
              <a:rPr lang="en-US" sz="2400" dirty="0">
                <a:latin typeface="Arial" pitchFamily="34" charset="0"/>
                <a:cs typeface="Arial" pitchFamily="34" charset="0"/>
              </a:rPr>
              <a:t> in all European Union countries.</a:t>
            </a:r>
            <a:endParaRPr lang="pt-PT" sz="2400" dirty="0">
              <a:latin typeface="Arial" pitchFamily="34" charset="0"/>
              <a:cs typeface="Arial"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dirty="0"/>
              <a:t>Animal Welfare</a:t>
            </a:r>
            <a:endParaRPr lang="pt-PT" dirty="0"/>
          </a:p>
        </p:txBody>
      </p:sp>
      <p:sp>
        <p:nvSpPr>
          <p:cNvPr id="53249" name="Rectangle 1"/>
          <p:cNvSpPr>
            <a:spLocks noChangeArrowheads="1"/>
          </p:cNvSpPr>
          <p:nvPr/>
        </p:nvSpPr>
        <p:spPr bwMode="auto">
          <a:xfrm>
            <a:off x="838200" y="2286000"/>
            <a:ext cx="70866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de-DE" sz="2800" dirty="0">
                <a:latin typeface="Arial" pitchFamily="34" charset="0"/>
                <a:cs typeface="Arial" pitchFamily="34" charset="0"/>
              </a:rPr>
              <a:t>It</a:t>
            </a:r>
            <a:r>
              <a:rPr lang="en-US" sz="2800" dirty="0">
                <a:latin typeface="Arial" pitchFamily="34" charset="0"/>
                <a:cs typeface="Arial" pitchFamily="34" charset="0"/>
              </a:rPr>
              <a:t> operates under the guiding principle </a:t>
            </a:r>
            <a:r>
              <a:rPr lang="en-US" sz="2800" b="1" dirty="0">
                <a:latin typeface="Arial" pitchFamily="34" charset="0"/>
                <a:cs typeface="Arial" pitchFamily="34" charset="0"/>
              </a:rPr>
              <a:t>'Everyone is responsible</a:t>
            </a:r>
            <a:r>
              <a:rPr lang="en-US" sz="2800" b="1" dirty="0"/>
              <a:t>‘</a:t>
            </a:r>
            <a:r>
              <a:rPr lang="en-US" sz="2800" b="1" dirty="0">
                <a:latin typeface="Arial" pitchFamily="34" charset="0"/>
                <a:cs typeface="Arial" pitchFamily="34" charset="0"/>
              </a:rPr>
              <a:t> </a:t>
            </a:r>
            <a:endParaRPr lang="pt-PT" sz="2800" dirty="0">
              <a:latin typeface="Arial" pitchFamily="34" charset="0"/>
              <a:cs typeface="Arial" pitchFamily="34" charset="0"/>
            </a:endParaRPr>
          </a:p>
        </p:txBody>
      </p:sp>
      <p:pic>
        <p:nvPicPr>
          <p:cNvPr id="9" name="Imagem 8" descr="D:\Meus documentos\Equitação\Escola Nacional de Equitação\EEN\Erasmus Plus-2017 - SPINE\Laws and Regulations\ECommission - logo.png"/>
          <p:cNvPicPr/>
          <p:nvPr/>
        </p:nvPicPr>
        <p:blipFill>
          <a:blip r:embed="rId2" cstate="print"/>
          <a:srcRect/>
          <a:stretch>
            <a:fillRect/>
          </a:stretch>
        </p:blipFill>
        <p:spPr bwMode="auto">
          <a:xfrm>
            <a:off x="914400" y="1219200"/>
            <a:ext cx="2133600" cy="914400"/>
          </a:xfrm>
          <a:prstGeom prst="rect">
            <a:avLst/>
          </a:prstGeom>
          <a:noFill/>
          <a:ln w="9525">
            <a:noFill/>
            <a:miter lim="800000"/>
            <a:headEnd/>
            <a:tailEnd/>
          </a:ln>
        </p:spPr>
      </p:pic>
      <p:sp>
        <p:nvSpPr>
          <p:cNvPr id="8" name="Rectângulo 7"/>
          <p:cNvSpPr/>
          <p:nvPr/>
        </p:nvSpPr>
        <p:spPr>
          <a:xfrm>
            <a:off x="990600" y="3352800"/>
            <a:ext cx="5040162" cy="461665"/>
          </a:xfrm>
          <a:prstGeom prst="rect">
            <a:avLst/>
          </a:prstGeom>
        </p:spPr>
        <p:txBody>
          <a:bodyPr wrap="none">
            <a:spAutoFit/>
          </a:bodyPr>
          <a:lstStyle/>
          <a:p>
            <a:r>
              <a:rPr lang="en-US" sz="2400" b="1" dirty="0">
                <a:latin typeface="Arial" pitchFamily="34" charset="0"/>
                <a:cs typeface="Arial" pitchFamily="34" charset="0"/>
              </a:rPr>
              <a:t>EU countries are responsible for:</a:t>
            </a:r>
            <a:endParaRPr lang="pt-PT" sz="2400" dirty="0">
              <a:latin typeface="Arial" pitchFamily="34" charset="0"/>
              <a:cs typeface="Arial" pitchFamily="34" charset="0"/>
            </a:endParaRPr>
          </a:p>
        </p:txBody>
      </p:sp>
      <p:sp>
        <p:nvSpPr>
          <p:cNvPr id="10" name="Rectângulo 9"/>
          <p:cNvSpPr/>
          <p:nvPr/>
        </p:nvSpPr>
        <p:spPr>
          <a:xfrm>
            <a:off x="1066800" y="3886200"/>
            <a:ext cx="7620000" cy="1200329"/>
          </a:xfrm>
          <a:prstGeom prst="rect">
            <a:avLst/>
          </a:prstGeom>
        </p:spPr>
        <p:txBody>
          <a:bodyPr wrap="square">
            <a:spAutoFit/>
          </a:bodyPr>
          <a:lstStyle/>
          <a:p>
            <a:pPr lvl="0" algn="just"/>
            <a:r>
              <a:rPr lang="en-US" sz="2400" dirty="0">
                <a:latin typeface="Arial" pitchFamily="34" charset="0"/>
                <a:cs typeface="Arial" pitchFamily="34" charset="0"/>
              </a:rPr>
              <a:t>Day to day enforcement through their national legislation and control activities;</a:t>
            </a:r>
          </a:p>
          <a:p>
            <a:pPr lvl="0"/>
            <a:endParaRPr lang="pt-PT" sz="2400" dirty="0"/>
          </a:p>
        </p:txBody>
      </p:sp>
      <p:sp>
        <p:nvSpPr>
          <p:cNvPr id="11" name="Rectângulo 10"/>
          <p:cNvSpPr/>
          <p:nvPr/>
        </p:nvSpPr>
        <p:spPr>
          <a:xfrm>
            <a:off x="1066800" y="4724400"/>
            <a:ext cx="7543800" cy="830997"/>
          </a:xfrm>
          <a:prstGeom prst="rect">
            <a:avLst/>
          </a:prstGeom>
        </p:spPr>
        <p:txBody>
          <a:bodyPr wrap="square">
            <a:spAutoFit/>
          </a:bodyPr>
          <a:lstStyle/>
          <a:p>
            <a:pPr algn="just"/>
            <a:r>
              <a:rPr lang="en-US" sz="2400" dirty="0">
                <a:latin typeface="Arial" pitchFamily="34" charset="0"/>
                <a:cs typeface="Arial" pitchFamily="34" charset="0"/>
              </a:rPr>
              <a:t>Transposition of directives into national legislation and the implementation of EU rules at national level.</a:t>
            </a:r>
            <a:endParaRPr lang="pt-PT" sz="2400" dirty="0">
              <a:latin typeface="Arial" pitchFamily="34" charset="0"/>
              <a:cs typeface="Arial"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dirty="0"/>
              <a:t>Animal Welfare</a:t>
            </a:r>
            <a:endParaRPr lang="pt-PT" dirty="0"/>
          </a:p>
        </p:txBody>
      </p:sp>
      <p:sp>
        <p:nvSpPr>
          <p:cNvPr id="53249" name="Rectangle 1"/>
          <p:cNvSpPr>
            <a:spLocks noChangeArrowheads="1"/>
          </p:cNvSpPr>
          <p:nvPr/>
        </p:nvSpPr>
        <p:spPr bwMode="auto">
          <a:xfrm>
            <a:off x="1600200" y="1600200"/>
            <a:ext cx="6175088"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en-US" sz="2800" b="1" dirty="0">
                <a:latin typeface="Arial" pitchFamily="34" charset="0"/>
                <a:cs typeface="Arial" pitchFamily="34" charset="0"/>
              </a:rPr>
              <a:t>The Portuguese rules for transport</a:t>
            </a:r>
            <a:endParaRPr lang="pt-PT" dirty="0"/>
          </a:p>
        </p:txBody>
      </p:sp>
      <p:pic>
        <p:nvPicPr>
          <p:cNvPr id="9" name="Imagem 8" descr="IMT - Instituto da Mobilidade e dos Transportes,I.P."/>
          <p:cNvPicPr/>
          <p:nvPr/>
        </p:nvPicPr>
        <p:blipFill>
          <a:blip r:embed="rId2" cstate="print"/>
          <a:srcRect/>
          <a:stretch>
            <a:fillRect/>
          </a:stretch>
        </p:blipFill>
        <p:spPr bwMode="auto">
          <a:xfrm>
            <a:off x="2362200" y="2743200"/>
            <a:ext cx="3733800" cy="1447800"/>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dirty="0"/>
              <a:t>Animal Welfare</a:t>
            </a:r>
            <a:endParaRPr lang="pt-PT" dirty="0"/>
          </a:p>
        </p:txBody>
      </p:sp>
      <p:sp>
        <p:nvSpPr>
          <p:cNvPr id="53249" name="Rectangle 1"/>
          <p:cNvSpPr>
            <a:spLocks noChangeArrowheads="1"/>
          </p:cNvSpPr>
          <p:nvPr/>
        </p:nvSpPr>
        <p:spPr bwMode="auto">
          <a:xfrm>
            <a:off x="990600" y="2375357"/>
            <a:ext cx="70866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dirty="0">
                <a:latin typeface="Arial" pitchFamily="34" charset="0"/>
                <a:cs typeface="Arial" pitchFamily="34" charset="0"/>
              </a:rPr>
              <a:t>It is considered that the European regulations for animal transport are not applied to the transport that is not for economic purpose. </a:t>
            </a:r>
          </a:p>
          <a:p>
            <a:endParaRPr lang="en-US" sz="2800" dirty="0">
              <a:latin typeface="Arial" pitchFamily="34" charset="0"/>
              <a:cs typeface="Arial" pitchFamily="34" charset="0"/>
            </a:endParaRPr>
          </a:p>
          <a:p>
            <a:r>
              <a:rPr lang="en-US" sz="2800" dirty="0">
                <a:latin typeface="Arial" pitchFamily="34" charset="0"/>
                <a:cs typeface="Arial" pitchFamily="34" charset="0"/>
              </a:rPr>
              <a:t>So, it is acceptable that equestrian sport is not an economic activity.</a:t>
            </a:r>
            <a:endParaRPr lang="pt-PT" sz="2800" dirty="0">
              <a:latin typeface="Arial" pitchFamily="34" charset="0"/>
              <a:cs typeface="Arial" pitchFamily="34" charset="0"/>
            </a:endParaRPr>
          </a:p>
        </p:txBody>
      </p:sp>
      <p:pic>
        <p:nvPicPr>
          <p:cNvPr id="12" name="Imagem 11" descr="IMT - Instituto da Mobilidade e dos Transportes,I.P."/>
          <p:cNvPicPr/>
          <p:nvPr/>
        </p:nvPicPr>
        <p:blipFill>
          <a:blip r:embed="rId2" cstate="print"/>
          <a:srcRect/>
          <a:stretch>
            <a:fillRect/>
          </a:stretch>
        </p:blipFill>
        <p:spPr bwMode="auto">
          <a:xfrm>
            <a:off x="990600" y="1219200"/>
            <a:ext cx="2057400" cy="990600"/>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dirty="0"/>
              <a:t>Animal Welfare</a:t>
            </a:r>
            <a:endParaRPr lang="pt-PT" dirty="0"/>
          </a:p>
        </p:txBody>
      </p:sp>
      <p:sp>
        <p:nvSpPr>
          <p:cNvPr id="53249" name="Rectangle 1"/>
          <p:cNvSpPr>
            <a:spLocks noChangeArrowheads="1"/>
          </p:cNvSpPr>
          <p:nvPr/>
        </p:nvSpPr>
        <p:spPr bwMode="auto">
          <a:xfrm>
            <a:off x="990600" y="2286000"/>
            <a:ext cx="70866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dirty="0">
                <a:latin typeface="Arial" pitchFamily="34" charset="0"/>
                <a:cs typeface="Arial" pitchFamily="34" charset="0"/>
              </a:rPr>
              <a:t>So, to transport a horse, according to the paragraph 1, of the 8º article of the </a:t>
            </a:r>
            <a:r>
              <a:rPr lang="en-US" sz="2800" dirty="0" err="1">
                <a:latin typeface="Arial" pitchFamily="34" charset="0"/>
                <a:cs typeface="Arial" pitchFamily="34" charset="0"/>
              </a:rPr>
              <a:t>Directrix</a:t>
            </a:r>
            <a:r>
              <a:rPr lang="en-US" sz="2800" dirty="0">
                <a:latin typeface="Arial" pitchFamily="34" charset="0"/>
                <a:cs typeface="Arial" pitchFamily="34" charset="0"/>
              </a:rPr>
              <a:t> 90/426/CEE, the horse must have:</a:t>
            </a:r>
            <a:endParaRPr lang="pt-PT" sz="2800" dirty="0">
              <a:latin typeface="Arial" pitchFamily="34" charset="0"/>
              <a:cs typeface="Arial" pitchFamily="34" charset="0"/>
            </a:endParaRPr>
          </a:p>
        </p:txBody>
      </p:sp>
      <p:pic>
        <p:nvPicPr>
          <p:cNvPr id="12" name="Imagem 11" descr="IMT - Instituto da Mobilidade e dos Transportes,I.P."/>
          <p:cNvPicPr/>
          <p:nvPr/>
        </p:nvPicPr>
        <p:blipFill>
          <a:blip r:embed="rId2" cstate="print"/>
          <a:srcRect/>
          <a:stretch>
            <a:fillRect/>
          </a:stretch>
        </p:blipFill>
        <p:spPr bwMode="auto">
          <a:xfrm>
            <a:off x="990600" y="1219200"/>
            <a:ext cx="2057400" cy="990600"/>
          </a:xfrm>
          <a:prstGeom prst="rect">
            <a:avLst/>
          </a:prstGeom>
          <a:noFill/>
          <a:ln w="9525">
            <a:noFill/>
            <a:miter lim="800000"/>
            <a:headEnd/>
            <a:tailEnd/>
          </a:ln>
        </p:spPr>
      </p:pic>
      <p:sp>
        <p:nvSpPr>
          <p:cNvPr id="68609" name="Rectangle 1"/>
          <p:cNvSpPr>
            <a:spLocks noChangeArrowheads="1"/>
          </p:cNvSpPr>
          <p:nvPr/>
        </p:nvSpPr>
        <p:spPr bwMode="auto">
          <a:xfrm>
            <a:off x="457200" y="3810000"/>
            <a:ext cx="76962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de-DE" sz="2000" b="1" i="0" u="none" strike="noStrike" cap="none" normalizeH="0" baseline="0" dirty="0">
                <a:ln>
                  <a:noFill/>
                </a:ln>
                <a:solidFill>
                  <a:srgbClr val="002060"/>
                </a:solidFill>
                <a:effectLst/>
                <a:latin typeface="Arial" pitchFamily="34" charset="0"/>
                <a:ea typeface="Times New Roman" pitchFamily="18" charset="0"/>
                <a:cs typeface="Arial" pitchFamily="34" charset="0"/>
              </a:rPr>
              <a:t>Identification document</a:t>
            </a:r>
            <a:r>
              <a:rPr kumimoji="0" lang="de-DE" sz="20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according to the  (CE) 504/2008 Regulation.</a:t>
            </a:r>
            <a:endParaRPr kumimoji="0" lang="pt-PT" sz="2000" b="0" i="0" u="none" strike="noStrike" cap="none" normalizeH="0" baseline="0" dirty="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000" b="0" i="0" u="none" strike="noStrike" cap="none" normalizeH="0" baseline="0" dirty="0">
                <a:ln>
                  <a:noFill/>
                </a:ln>
                <a:solidFill>
                  <a:srgbClr val="002060"/>
                </a:solidFill>
                <a:effectLst/>
                <a:latin typeface="Arial" pitchFamily="34" charset="0"/>
                <a:ea typeface="Times New Roman" pitchFamily="18" charset="0"/>
                <a:cs typeface="Arial" pitchFamily="34" charset="0"/>
              </a:rPr>
              <a:t>A </a:t>
            </a:r>
            <a:r>
              <a:rPr kumimoji="0" lang="de-DE" sz="2000" b="1" i="0" u="none" strike="noStrike" cap="none" normalizeH="0" baseline="0" dirty="0">
                <a:ln>
                  <a:noFill/>
                </a:ln>
                <a:solidFill>
                  <a:srgbClr val="002060"/>
                </a:solidFill>
                <a:effectLst/>
                <a:latin typeface="Arial" pitchFamily="34" charset="0"/>
                <a:ea typeface="Times New Roman" pitchFamily="18" charset="0"/>
                <a:cs typeface="Arial" pitchFamily="34" charset="0"/>
              </a:rPr>
              <a:t>Certificate from the National Veterinary Control </a:t>
            </a:r>
            <a:r>
              <a:rPr kumimoji="0" lang="de-DE" sz="2000" b="0" i="0" u="none" strike="noStrike" cap="none" normalizeH="0" baseline="0" dirty="0">
                <a:ln>
                  <a:noFill/>
                </a:ln>
                <a:solidFill>
                  <a:srgbClr val="002060"/>
                </a:solidFill>
                <a:effectLst/>
                <a:latin typeface="Arial" pitchFamily="34" charset="0"/>
                <a:ea typeface="Times New Roman" pitchFamily="18" charset="0"/>
                <a:cs typeface="Arial" pitchFamily="34" charset="0"/>
              </a:rPr>
              <a:t>(DGV), model number 132/DGV, valid for 10 days.</a:t>
            </a:r>
            <a:endParaRPr kumimoji="0" lang="pt-PT" sz="2000" b="0" i="0" u="none" strike="noStrike" cap="none" normalizeH="0" baseline="0" dirty="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de-DE" sz="2000" b="0" i="0" u="none" strike="noStrike" cap="none" normalizeH="0" baseline="0" dirty="0">
                <a:ln>
                  <a:noFill/>
                </a:ln>
                <a:solidFill>
                  <a:srgbClr val="002060"/>
                </a:solidFill>
                <a:effectLst/>
                <a:latin typeface="Arial" pitchFamily="34" charset="0"/>
                <a:ea typeface="Times New Roman" pitchFamily="18" charset="0"/>
                <a:cs typeface="Arial" pitchFamily="34" charset="0"/>
              </a:rPr>
              <a:t>The driver must have a </a:t>
            </a:r>
            <a:r>
              <a:rPr kumimoji="0" lang="de-DE" sz="2000" b="1" i="0" u="none" strike="noStrike" cap="none" normalizeH="0" baseline="0" dirty="0">
                <a:ln>
                  <a:noFill/>
                </a:ln>
                <a:solidFill>
                  <a:srgbClr val="002060"/>
                </a:solidFill>
                <a:effectLst/>
                <a:latin typeface="Arial" pitchFamily="34" charset="0"/>
                <a:ea typeface="Times New Roman" pitchFamily="18" charset="0"/>
                <a:cs typeface="Arial" pitchFamily="34" charset="0"/>
              </a:rPr>
              <a:t>certification for animal transport</a:t>
            </a:r>
            <a:r>
              <a:rPr kumimoji="0" lang="de-DE" sz="2000" b="0" i="0" u="none" strike="noStrike" cap="none" normalizeH="0" baseline="0" dirty="0">
                <a:ln>
                  <a:noFill/>
                </a:ln>
                <a:solidFill>
                  <a:srgbClr val="002060"/>
                </a:solidFill>
                <a:effectLst/>
                <a:latin typeface="Arial" pitchFamily="34" charset="0"/>
                <a:ea typeface="Times New Roman" pitchFamily="18" charset="0"/>
                <a:cs typeface="Arial" pitchFamily="34" charset="0"/>
              </a:rPr>
              <a:t>, that is achieved after making a special course (25 hours).</a:t>
            </a:r>
            <a:endParaRPr kumimoji="0" lang="de-DE" sz="2000" b="0" i="0" u="none" strike="noStrike" cap="none" normalizeH="0" baseline="0" dirty="0">
              <a:ln>
                <a:noFill/>
              </a:ln>
              <a:solidFill>
                <a:srgbClr val="002060"/>
              </a:solidFill>
              <a:effectLst/>
              <a:latin typeface="Arial" pitchFamily="34" charset="0"/>
              <a:cs typeface="Arial"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dirty="0"/>
              <a:t>Animal Welfare</a:t>
            </a:r>
            <a:endParaRPr lang="pt-PT" dirty="0"/>
          </a:p>
        </p:txBody>
      </p:sp>
      <p:sp>
        <p:nvSpPr>
          <p:cNvPr id="53249" name="Rectangle 1"/>
          <p:cNvSpPr>
            <a:spLocks noChangeArrowheads="1"/>
          </p:cNvSpPr>
          <p:nvPr/>
        </p:nvSpPr>
        <p:spPr bwMode="auto">
          <a:xfrm>
            <a:off x="990600" y="2362200"/>
            <a:ext cx="70866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dirty="0">
                <a:latin typeface="Arial" pitchFamily="34" charset="0"/>
                <a:cs typeface="Arial" pitchFamily="34" charset="0"/>
              </a:rPr>
              <a:t>It is not necessary to use the TRACES</a:t>
            </a:r>
            <a:r>
              <a:rPr lang="en-US" sz="2800" b="1" dirty="0">
                <a:latin typeface="Arial" pitchFamily="34" charset="0"/>
                <a:cs typeface="Arial" pitchFamily="34" charset="0"/>
              </a:rPr>
              <a:t> (Trade Control and Expert System)</a:t>
            </a:r>
            <a:r>
              <a:rPr lang="en-US" sz="2800" dirty="0">
                <a:latin typeface="Arial" pitchFamily="34" charset="0"/>
                <a:cs typeface="Arial" pitchFamily="34" charset="0"/>
              </a:rPr>
              <a:t>. </a:t>
            </a:r>
          </a:p>
          <a:p>
            <a:endParaRPr lang="en-US" sz="2800" dirty="0">
              <a:latin typeface="Arial" pitchFamily="34" charset="0"/>
              <a:cs typeface="Arial" pitchFamily="34" charset="0"/>
            </a:endParaRPr>
          </a:p>
          <a:p>
            <a:pPr algn="just"/>
            <a:r>
              <a:rPr lang="en-US" sz="2800" dirty="0">
                <a:latin typeface="Arial" pitchFamily="34" charset="0"/>
                <a:cs typeface="Arial" pitchFamily="34" charset="0"/>
              </a:rPr>
              <a:t>Any way, it has been really confused in all European countries to understand the need or not of this system while transporting horses, and Portugal is not an exception.</a:t>
            </a:r>
            <a:endParaRPr lang="pt-PT" sz="2800" dirty="0">
              <a:latin typeface="Arial" pitchFamily="34" charset="0"/>
              <a:cs typeface="Arial" pitchFamily="34" charset="0"/>
            </a:endParaRPr>
          </a:p>
        </p:txBody>
      </p:sp>
      <p:pic>
        <p:nvPicPr>
          <p:cNvPr id="12" name="Imagem 11" descr="IMT - Instituto da Mobilidade e dos Transportes,I.P."/>
          <p:cNvPicPr/>
          <p:nvPr/>
        </p:nvPicPr>
        <p:blipFill>
          <a:blip r:embed="rId2" cstate="print"/>
          <a:srcRect/>
          <a:stretch>
            <a:fillRect/>
          </a:stretch>
        </p:blipFill>
        <p:spPr bwMode="auto">
          <a:xfrm>
            <a:off x="990600" y="1219200"/>
            <a:ext cx="2057400" cy="990600"/>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dirty="0"/>
              <a:t>Animal Welfare</a:t>
            </a:r>
            <a:endParaRPr lang="pt-PT" dirty="0"/>
          </a:p>
        </p:txBody>
      </p:sp>
      <p:sp>
        <p:nvSpPr>
          <p:cNvPr id="53249" name="Rectangle 1"/>
          <p:cNvSpPr>
            <a:spLocks noChangeArrowheads="1"/>
          </p:cNvSpPr>
          <p:nvPr/>
        </p:nvSpPr>
        <p:spPr bwMode="auto">
          <a:xfrm>
            <a:off x="838200" y="1676400"/>
            <a:ext cx="7614585"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en-GB" sz="2800" b="1" dirty="0">
                <a:latin typeface="Arial" pitchFamily="34" charset="0"/>
                <a:cs typeface="Arial" pitchFamily="34" charset="0"/>
              </a:rPr>
              <a:t>World Organization for Animal Health – OIE</a:t>
            </a:r>
            <a:endParaRPr lang="pt-PT" dirty="0">
              <a:latin typeface="Arial" pitchFamily="34" charset="0"/>
              <a:cs typeface="Arial" pitchFamily="34" charset="0"/>
            </a:endParaRPr>
          </a:p>
        </p:txBody>
      </p:sp>
      <p:pic>
        <p:nvPicPr>
          <p:cNvPr id="8" name="Imagem 7" descr="D:\Meus documentos\Equitação\Escola Nacional de Equitação\EEN\Erasmus Plus-2017 - SPINE\Laws and Regulations\OIE-logo.png"/>
          <p:cNvPicPr/>
          <p:nvPr/>
        </p:nvPicPr>
        <p:blipFill>
          <a:blip r:embed="rId2" cstate="print"/>
          <a:srcRect/>
          <a:stretch>
            <a:fillRect/>
          </a:stretch>
        </p:blipFill>
        <p:spPr bwMode="auto">
          <a:xfrm>
            <a:off x="3200400" y="2590800"/>
            <a:ext cx="2590800" cy="2362200"/>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dirty="0"/>
              <a:t>Animal Welfare</a:t>
            </a:r>
            <a:endParaRPr lang="pt-PT" dirty="0"/>
          </a:p>
        </p:txBody>
      </p:sp>
      <p:sp>
        <p:nvSpPr>
          <p:cNvPr id="53249" name="Rectangle 1"/>
          <p:cNvSpPr>
            <a:spLocks noChangeArrowheads="1"/>
          </p:cNvSpPr>
          <p:nvPr/>
        </p:nvSpPr>
        <p:spPr bwMode="auto">
          <a:xfrm>
            <a:off x="990600" y="2514600"/>
            <a:ext cx="70866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dirty="0">
                <a:latin typeface="Arial" pitchFamily="34" charset="0"/>
                <a:cs typeface="Arial" pitchFamily="34" charset="0"/>
              </a:rPr>
              <a:t>The OIE is the intergovernmental </a:t>
            </a:r>
            <a:r>
              <a:rPr lang="en-US" sz="2800" dirty="0" err="1">
                <a:latin typeface="Arial" pitchFamily="34" charset="0"/>
                <a:cs typeface="Arial" pitchFamily="34" charset="0"/>
              </a:rPr>
              <a:t>organisation</a:t>
            </a:r>
            <a:r>
              <a:rPr lang="en-US" sz="2800" dirty="0">
                <a:latin typeface="Arial" pitchFamily="34" charset="0"/>
                <a:cs typeface="Arial" pitchFamily="34" charset="0"/>
              </a:rPr>
              <a:t> responsible for improving animal health worldwide.</a:t>
            </a:r>
          </a:p>
          <a:p>
            <a:endParaRPr lang="pt-PT" sz="2800" dirty="0">
              <a:latin typeface="Arial" pitchFamily="34" charset="0"/>
              <a:cs typeface="Arial" pitchFamily="34" charset="0"/>
            </a:endParaRPr>
          </a:p>
          <a:p>
            <a:pPr algn="just"/>
            <a:r>
              <a:rPr lang="en-US" sz="2800" dirty="0">
                <a:latin typeface="Arial" pitchFamily="34" charset="0"/>
                <a:cs typeface="Arial" pitchFamily="34" charset="0"/>
              </a:rPr>
              <a:t>It is </a:t>
            </a:r>
            <a:r>
              <a:rPr lang="en-US" sz="2800" dirty="0" err="1">
                <a:latin typeface="Arial" pitchFamily="34" charset="0"/>
                <a:cs typeface="Arial" pitchFamily="34" charset="0"/>
              </a:rPr>
              <a:t>recognised</a:t>
            </a:r>
            <a:r>
              <a:rPr lang="en-US" sz="2800" dirty="0">
                <a:latin typeface="Arial" pitchFamily="34" charset="0"/>
                <a:cs typeface="Arial" pitchFamily="34" charset="0"/>
              </a:rPr>
              <a:t> as a reference </a:t>
            </a:r>
            <a:r>
              <a:rPr lang="en-US" sz="2800" dirty="0" err="1">
                <a:latin typeface="Arial" pitchFamily="34" charset="0"/>
                <a:cs typeface="Arial" pitchFamily="34" charset="0"/>
              </a:rPr>
              <a:t>organisation</a:t>
            </a:r>
            <a:r>
              <a:rPr lang="en-US" sz="2800" dirty="0">
                <a:latin typeface="Arial" pitchFamily="34" charset="0"/>
                <a:cs typeface="Arial" pitchFamily="34" charset="0"/>
              </a:rPr>
              <a:t> by the World Trade Organization (WTO) and in 2017 had a total of 181 Member Countries. </a:t>
            </a:r>
            <a:endParaRPr lang="pt-PT" sz="2800" dirty="0">
              <a:latin typeface="Arial" pitchFamily="34" charset="0"/>
              <a:cs typeface="Arial" pitchFamily="34" charset="0"/>
            </a:endParaRPr>
          </a:p>
        </p:txBody>
      </p:sp>
      <p:pic>
        <p:nvPicPr>
          <p:cNvPr id="8" name="Imagem 7" descr="D:\Meus documentos\Equitação\Escola Nacional de Equitação\EEN\Erasmus Plus-2017 - SPINE\Laws and Regulations\OIE-logo.png"/>
          <p:cNvPicPr/>
          <p:nvPr/>
        </p:nvPicPr>
        <p:blipFill>
          <a:blip r:embed="rId2" cstate="print"/>
          <a:srcRect/>
          <a:stretch>
            <a:fillRect/>
          </a:stretch>
        </p:blipFill>
        <p:spPr bwMode="auto">
          <a:xfrm>
            <a:off x="914400" y="1219200"/>
            <a:ext cx="1371600" cy="1219200"/>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dirty="0"/>
              <a:t>Animal Welfare</a:t>
            </a:r>
            <a:endParaRPr lang="pt-PT" dirty="0"/>
          </a:p>
        </p:txBody>
      </p:sp>
      <p:sp>
        <p:nvSpPr>
          <p:cNvPr id="53249" name="Rectangle 1"/>
          <p:cNvSpPr>
            <a:spLocks noChangeArrowheads="1"/>
          </p:cNvSpPr>
          <p:nvPr/>
        </p:nvSpPr>
        <p:spPr bwMode="auto">
          <a:xfrm>
            <a:off x="990600" y="2819400"/>
            <a:ext cx="70866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dirty="0">
                <a:latin typeface="Arial" pitchFamily="34" charset="0"/>
                <a:cs typeface="Arial" pitchFamily="34" charset="0"/>
              </a:rPr>
              <a:t>The organization is placed under the authority and control of a World Assembly of Delegates consisting of Delegates designated by the Governments of all Member Countries.</a:t>
            </a:r>
            <a:endParaRPr lang="pt-PT" sz="2800" dirty="0">
              <a:latin typeface="Arial" pitchFamily="34" charset="0"/>
              <a:cs typeface="Arial" pitchFamily="34" charset="0"/>
            </a:endParaRPr>
          </a:p>
        </p:txBody>
      </p:sp>
      <p:pic>
        <p:nvPicPr>
          <p:cNvPr id="8" name="Imagem 7" descr="D:\Meus documentos\Equitação\Escola Nacional de Equitação\EEN\Erasmus Plus-2017 - SPINE\Laws and Regulations\OIE-logo.png"/>
          <p:cNvPicPr/>
          <p:nvPr/>
        </p:nvPicPr>
        <p:blipFill>
          <a:blip r:embed="rId2" cstate="print"/>
          <a:srcRect/>
          <a:stretch>
            <a:fillRect/>
          </a:stretch>
        </p:blipFill>
        <p:spPr bwMode="auto">
          <a:xfrm>
            <a:off x="914400" y="1219200"/>
            <a:ext cx="1371600" cy="1219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b="1" dirty="0" err="1"/>
              <a:t>Laws</a:t>
            </a:r>
            <a:r>
              <a:rPr lang="pt-PT" b="1" dirty="0"/>
              <a:t> </a:t>
            </a:r>
            <a:r>
              <a:rPr lang="pt-PT" b="1" dirty="0" err="1"/>
              <a:t>and</a:t>
            </a:r>
            <a:r>
              <a:rPr lang="pt-PT" b="1" dirty="0"/>
              <a:t> </a:t>
            </a:r>
            <a:r>
              <a:rPr lang="pt-PT" b="1" dirty="0" err="1"/>
              <a:t>Regulations</a:t>
            </a:r>
            <a:r>
              <a:rPr lang="pt-PT" b="1" dirty="0"/>
              <a:t> Module </a:t>
            </a:r>
            <a:r>
              <a:rPr lang="pt-PT" b="1" dirty="0" err="1"/>
              <a:t>Structure</a:t>
            </a:r>
            <a:endParaRPr lang="pt-PT" b="1" dirty="0"/>
          </a:p>
        </p:txBody>
      </p:sp>
      <p:pic>
        <p:nvPicPr>
          <p:cNvPr id="5" name="Kuva 1" descr="LOGO.gif"/>
          <p:cNvPicPr>
            <a:picLocks noGrp="1" noChangeAspect="1" noChangeArrowheads="1"/>
          </p:cNvPicPr>
          <p:nvPr>
            <p:ph idx="1"/>
          </p:nvPr>
        </p:nvPicPr>
        <p:blipFill>
          <a:blip r:embed="rId2" cstate="print"/>
          <a:srcRect/>
          <a:stretch>
            <a:fillRect/>
          </a:stretch>
        </p:blipFill>
        <p:spPr bwMode="auto">
          <a:xfrm>
            <a:off x="152400" y="228600"/>
            <a:ext cx="889000" cy="666750"/>
          </a:xfrm>
          <a:prstGeom prst="rect">
            <a:avLst/>
          </a:prstGeom>
          <a:noFill/>
          <a:ln w="9525">
            <a:noFill/>
            <a:miter lim="800000"/>
            <a:headEnd/>
            <a:tailEnd/>
          </a:ln>
        </p:spPr>
      </p:pic>
      <p:sp>
        <p:nvSpPr>
          <p:cNvPr id="2049" name="Rectangle 1"/>
          <p:cNvSpPr>
            <a:spLocks noChangeArrowheads="1"/>
          </p:cNvSpPr>
          <p:nvPr/>
        </p:nvSpPr>
        <p:spPr bwMode="auto">
          <a:xfrm>
            <a:off x="914400" y="1293916"/>
            <a:ext cx="7162800"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spcAft>
                <a:spcPts val="1200"/>
              </a:spcAft>
              <a:buFont typeface="Wingdings" pitchFamily="2" charset="2"/>
              <a:buChar char="q"/>
            </a:pPr>
            <a:r>
              <a:rPr lang="pt-PT" sz="2800" dirty="0" err="1">
                <a:latin typeface="Arial" pitchFamily="34" charset="0"/>
                <a:cs typeface="Arial" pitchFamily="34" charset="0"/>
              </a:rPr>
              <a:t>Each</a:t>
            </a:r>
            <a:r>
              <a:rPr lang="pt-PT" sz="2800" dirty="0">
                <a:latin typeface="Arial" pitchFamily="34" charset="0"/>
                <a:cs typeface="Arial" pitchFamily="34" charset="0"/>
              </a:rPr>
              <a:t> </a:t>
            </a:r>
            <a:r>
              <a:rPr lang="pt-PT" sz="2800" dirty="0" err="1">
                <a:latin typeface="Arial" pitchFamily="34" charset="0"/>
                <a:cs typeface="Arial" pitchFamily="34" charset="0"/>
              </a:rPr>
              <a:t>student</a:t>
            </a:r>
            <a:r>
              <a:rPr lang="pt-PT" sz="2800" dirty="0">
                <a:latin typeface="Arial" pitchFamily="34" charset="0"/>
                <a:cs typeface="Arial" pitchFamily="34" charset="0"/>
              </a:rPr>
              <a:t> must </a:t>
            </a:r>
            <a:r>
              <a:rPr lang="pt-PT" sz="2800" dirty="0" err="1">
                <a:latin typeface="Arial" pitchFamily="34" charset="0"/>
                <a:cs typeface="Arial" pitchFamily="34" charset="0"/>
              </a:rPr>
              <a:t>choose</a:t>
            </a:r>
            <a:r>
              <a:rPr lang="pt-PT" sz="2800" dirty="0">
                <a:latin typeface="Arial" pitchFamily="34" charset="0"/>
                <a:cs typeface="Arial" pitchFamily="34" charset="0"/>
              </a:rPr>
              <a:t> a country to </a:t>
            </a:r>
            <a:r>
              <a:rPr lang="pt-PT" sz="2800" dirty="0" err="1">
                <a:latin typeface="Arial" pitchFamily="34" charset="0"/>
                <a:cs typeface="Arial" pitchFamily="34" charset="0"/>
              </a:rPr>
              <a:t>work</a:t>
            </a:r>
            <a:r>
              <a:rPr lang="pt-PT" sz="2800" dirty="0">
                <a:latin typeface="Arial" pitchFamily="34" charset="0"/>
                <a:cs typeface="Arial" pitchFamily="34" charset="0"/>
              </a:rPr>
              <a:t> in.</a:t>
            </a:r>
          </a:p>
          <a:p>
            <a:pPr lvl="0" algn="just">
              <a:spcAft>
                <a:spcPts val="1200"/>
              </a:spcAft>
              <a:buFont typeface="Wingdings" pitchFamily="2" charset="2"/>
              <a:buChar char="q"/>
            </a:pPr>
            <a:r>
              <a:rPr lang="pt-PT" sz="2800" dirty="0" err="1">
                <a:latin typeface="Arial" pitchFamily="34" charset="0"/>
                <a:cs typeface="Arial" pitchFamily="34" charset="0"/>
              </a:rPr>
              <a:t>Based</a:t>
            </a:r>
            <a:r>
              <a:rPr lang="pt-PT" sz="2800" dirty="0">
                <a:latin typeface="Arial" pitchFamily="34" charset="0"/>
                <a:cs typeface="Arial" pitchFamily="34" charset="0"/>
              </a:rPr>
              <a:t> </a:t>
            </a:r>
            <a:r>
              <a:rPr lang="pt-PT" sz="2800" dirty="0" err="1">
                <a:latin typeface="Arial" pitchFamily="34" charset="0"/>
                <a:cs typeface="Arial" pitchFamily="34" charset="0"/>
              </a:rPr>
              <a:t>on</a:t>
            </a:r>
            <a:r>
              <a:rPr lang="pt-PT" sz="2800" dirty="0">
                <a:latin typeface="Arial" pitchFamily="34" charset="0"/>
                <a:cs typeface="Arial" pitchFamily="34" charset="0"/>
              </a:rPr>
              <a:t> </a:t>
            </a:r>
            <a:r>
              <a:rPr lang="pt-PT" sz="2800" dirty="0" err="1">
                <a:latin typeface="Arial" pitchFamily="34" charset="0"/>
                <a:cs typeface="Arial" pitchFamily="34" charset="0"/>
              </a:rPr>
              <a:t>the</a:t>
            </a:r>
            <a:r>
              <a:rPr lang="pt-PT" sz="2800" dirty="0">
                <a:latin typeface="Arial" pitchFamily="34" charset="0"/>
                <a:cs typeface="Arial" pitchFamily="34" charset="0"/>
              </a:rPr>
              <a:t> </a:t>
            </a:r>
            <a:r>
              <a:rPr lang="pt-PT" sz="2800" dirty="0" err="1">
                <a:latin typeface="Arial" pitchFamily="34" charset="0"/>
                <a:cs typeface="Arial" pitchFamily="34" charset="0"/>
              </a:rPr>
              <a:t>information</a:t>
            </a:r>
            <a:r>
              <a:rPr lang="pt-PT" sz="2800" dirty="0">
                <a:latin typeface="Arial" pitchFamily="34" charset="0"/>
                <a:cs typeface="Arial" pitchFamily="34" charset="0"/>
              </a:rPr>
              <a:t> </a:t>
            </a:r>
            <a:r>
              <a:rPr lang="pt-PT" sz="2800" dirty="0" err="1">
                <a:latin typeface="Arial" pitchFamily="34" charset="0"/>
                <a:cs typeface="Arial" pitchFamily="34" charset="0"/>
              </a:rPr>
              <a:t>given</a:t>
            </a:r>
            <a:r>
              <a:rPr lang="pt-PT" sz="2800" dirty="0">
                <a:latin typeface="Arial" pitchFamily="34" charset="0"/>
                <a:cs typeface="Arial" pitchFamily="34" charset="0"/>
              </a:rPr>
              <a:t> </a:t>
            </a:r>
            <a:r>
              <a:rPr lang="pt-PT" sz="2800" dirty="0" err="1">
                <a:latin typeface="Arial" pitchFamily="34" charset="0"/>
                <a:cs typeface="Arial" pitchFamily="34" charset="0"/>
              </a:rPr>
              <a:t>on</a:t>
            </a:r>
            <a:r>
              <a:rPr lang="pt-PT" sz="2800" dirty="0">
                <a:latin typeface="Arial" pitchFamily="34" charset="0"/>
                <a:cs typeface="Arial" pitchFamily="34" charset="0"/>
              </a:rPr>
              <a:t> </a:t>
            </a:r>
            <a:r>
              <a:rPr lang="pt-PT" sz="2800" dirty="0" err="1">
                <a:latin typeface="Arial" pitchFamily="34" charset="0"/>
                <a:cs typeface="Arial" pitchFamily="34" charset="0"/>
              </a:rPr>
              <a:t>this</a:t>
            </a:r>
            <a:r>
              <a:rPr lang="pt-PT" sz="2800" dirty="0">
                <a:latin typeface="Arial" pitchFamily="34" charset="0"/>
                <a:cs typeface="Arial" pitchFamily="34" charset="0"/>
              </a:rPr>
              <a:t> discipline, </a:t>
            </a:r>
            <a:r>
              <a:rPr lang="pt-PT" sz="2800" dirty="0" err="1">
                <a:latin typeface="Arial" pitchFamily="34" charset="0"/>
                <a:cs typeface="Arial" pitchFamily="34" charset="0"/>
              </a:rPr>
              <a:t>each</a:t>
            </a:r>
            <a:r>
              <a:rPr lang="pt-PT" sz="2800" dirty="0">
                <a:latin typeface="Arial" pitchFamily="34" charset="0"/>
                <a:cs typeface="Arial" pitchFamily="34" charset="0"/>
              </a:rPr>
              <a:t> </a:t>
            </a:r>
            <a:r>
              <a:rPr lang="pt-PT" sz="2800" dirty="0" err="1">
                <a:latin typeface="Arial" pitchFamily="34" charset="0"/>
                <a:cs typeface="Arial" pitchFamily="34" charset="0"/>
              </a:rPr>
              <a:t>student</a:t>
            </a:r>
            <a:r>
              <a:rPr lang="pt-PT" sz="2800" dirty="0">
                <a:latin typeface="Arial" pitchFamily="34" charset="0"/>
                <a:cs typeface="Arial" pitchFamily="34" charset="0"/>
              </a:rPr>
              <a:t> must </a:t>
            </a:r>
            <a:r>
              <a:rPr lang="pt-PT" sz="2800" dirty="0" err="1">
                <a:latin typeface="Arial" pitchFamily="34" charset="0"/>
                <a:cs typeface="Arial" pitchFamily="34" charset="0"/>
              </a:rPr>
              <a:t>search</a:t>
            </a:r>
            <a:r>
              <a:rPr lang="pt-PT" sz="2800" dirty="0">
                <a:latin typeface="Arial" pitchFamily="34" charset="0"/>
                <a:cs typeface="Arial" pitchFamily="34" charset="0"/>
              </a:rPr>
              <a:t> </a:t>
            </a:r>
            <a:r>
              <a:rPr lang="pt-PT" sz="2800" dirty="0" err="1">
                <a:latin typeface="Arial" pitchFamily="34" charset="0"/>
                <a:cs typeface="Arial" pitchFamily="34" charset="0"/>
              </a:rPr>
              <a:t>all</a:t>
            </a:r>
            <a:r>
              <a:rPr lang="pt-PT" sz="2800" dirty="0">
                <a:latin typeface="Arial" pitchFamily="34" charset="0"/>
                <a:cs typeface="Arial" pitchFamily="34" charset="0"/>
              </a:rPr>
              <a:t> </a:t>
            </a:r>
            <a:r>
              <a:rPr lang="pt-PT" sz="2800" dirty="0" err="1">
                <a:latin typeface="Arial" pitchFamily="34" charset="0"/>
                <a:cs typeface="Arial" pitchFamily="34" charset="0"/>
              </a:rPr>
              <a:t>the</a:t>
            </a:r>
            <a:r>
              <a:rPr lang="pt-PT" sz="2800" dirty="0">
                <a:latin typeface="Arial" pitchFamily="34" charset="0"/>
                <a:cs typeface="Arial" pitchFamily="34" charset="0"/>
              </a:rPr>
              <a:t> </a:t>
            </a:r>
            <a:r>
              <a:rPr lang="pt-PT" sz="2800" dirty="0" err="1">
                <a:latin typeface="Arial" pitchFamily="34" charset="0"/>
                <a:cs typeface="Arial" pitchFamily="34" charset="0"/>
              </a:rPr>
              <a:t>needed</a:t>
            </a:r>
            <a:r>
              <a:rPr lang="pt-PT" sz="2800" dirty="0">
                <a:latin typeface="Arial" pitchFamily="34" charset="0"/>
                <a:cs typeface="Arial" pitchFamily="34" charset="0"/>
              </a:rPr>
              <a:t> </a:t>
            </a:r>
            <a:r>
              <a:rPr lang="pt-PT" sz="2800" dirty="0" err="1">
                <a:latin typeface="Arial" pitchFamily="34" charset="0"/>
                <a:cs typeface="Arial" pitchFamily="34" charset="0"/>
              </a:rPr>
              <a:t>requirements</a:t>
            </a:r>
            <a:r>
              <a:rPr lang="pt-PT" sz="2800" dirty="0">
                <a:latin typeface="Arial" pitchFamily="34" charset="0"/>
                <a:cs typeface="Arial" pitchFamily="34" charset="0"/>
              </a:rPr>
              <a:t> to </a:t>
            </a:r>
            <a:r>
              <a:rPr lang="pt-PT" sz="2800" dirty="0" err="1">
                <a:latin typeface="Arial" pitchFamily="34" charset="0"/>
                <a:cs typeface="Arial" pitchFamily="34" charset="0"/>
              </a:rPr>
              <a:t>work</a:t>
            </a:r>
            <a:r>
              <a:rPr lang="pt-PT" sz="2800" dirty="0">
                <a:latin typeface="Arial" pitchFamily="34" charset="0"/>
                <a:cs typeface="Arial" pitchFamily="34" charset="0"/>
              </a:rPr>
              <a:t> in </a:t>
            </a:r>
            <a:r>
              <a:rPr lang="pt-PT" sz="2800" dirty="0" err="1">
                <a:latin typeface="Arial" pitchFamily="34" charset="0"/>
                <a:cs typeface="Arial" pitchFamily="34" charset="0"/>
              </a:rPr>
              <a:t>the</a:t>
            </a:r>
            <a:r>
              <a:rPr lang="pt-PT" sz="2800" dirty="0">
                <a:latin typeface="Arial" pitchFamily="34" charset="0"/>
                <a:cs typeface="Arial" pitchFamily="34" charset="0"/>
              </a:rPr>
              <a:t> </a:t>
            </a:r>
            <a:r>
              <a:rPr lang="pt-PT" sz="2800" dirty="0" err="1">
                <a:latin typeface="Arial" pitchFamily="34" charset="0"/>
                <a:cs typeface="Arial" pitchFamily="34" charset="0"/>
              </a:rPr>
              <a:t>chosen</a:t>
            </a:r>
            <a:r>
              <a:rPr lang="pt-PT" sz="2800" dirty="0">
                <a:latin typeface="Arial" pitchFamily="34" charset="0"/>
                <a:cs typeface="Arial" pitchFamily="34" charset="0"/>
              </a:rPr>
              <a:t> country.</a:t>
            </a:r>
          </a:p>
          <a:p>
            <a:pPr lvl="0">
              <a:spcAft>
                <a:spcPts val="1200"/>
              </a:spcAft>
              <a:buFont typeface="Wingdings" pitchFamily="2" charset="2"/>
              <a:buChar char="q"/>
            </a:pPr>
            <a:r>
              <a:rPr lang="fi-FI" sz="2800" dirty="0">
                <a:latin typeface="Arial" pitchFamily="34" charset="0"/>
                <a:cs typeface="Arial" pitchFamily="34" charset="0"/>
              </a:rPr>
              <a:t>Each student must make a 15 min presentation of the obtained information  in Module 3, Examination.</a:t>
            </a:r>
            <a:endParaRPr lang="pt-PT" sz="2800" dirty="0">
              <a:latin typeface="Arial" pitchFamily="34" charset="0"/>
              <a:cs typeface="Arial" pitchFamily="34" charset="0"/>
            </a:endParaRPr>
          </a:p>
        </p:txBody>
      </p:sp>
      <p:pic>
        <p:nvPicPr>
          <p:cNvPr id="7" name="Bildobjekt 8"/>
          <p:cNvPicPr>
            <a:picLocks noChangeAspect="1" noChangeArrowheads="1"/>
          </p:cNvPicPr>
          <p:nvPr/>
        </p:nvPicPr>
        <p:blipFill>
          <a:blip r:embed="rId3" cstate="print"/>
          <a:srcRect/>
          <a:stretch>
            <a:fillRect/>
          </a:stretch>
        </p:blipFill>
        <p:spPr bwMode="auto">
          <a:xfrm>
            <a:off x="6084888" y="5967413"/>
            <a:ext cx="3059112" cy="873125"/>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dirty="0"/>
              <a:t>Animal Welfare</a:t>
            </a:r>
            <a:endParaRPr lang="pt-PT" dirty="0"/>
          </a:p>
        </p:txBody>
      </p:sp>
      <p:sp>
        <p:nvSpPr>
          <p:cNvPr id="53249" name="Rectangle 1"/>
          <p:cNvSpPr>
            <a:spLocks noChangeArrowheads="1"/>
          </p:cNvSpPr>
          <p:nvPr/>
        </p:nvSpPr>
        <p:spPr bwMode="auto">
          <a:xfrm>
            <a:off x="990600" y="3097887"/>
            <a:ext cx="70866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dirty="0">
                <a:latin typeface="Arial" pitchFamily="34" charset="0"/>
                <a:cs typeface="Arial" pitchFamily="34" charset="0"/>
              </a:rPr>
              <a:t>OIE is managed at the Headquarters situated in Paris and its financial resources are backed up by voluntary contributions from Member Countries. </a:t>
            </a:r>
            <a:endParaRPr lang="pt-PT" sz="2800" dirty="0">
              <a:latin typeface="Arial" pitchFamily="34" charset="0"/>
              <a:cs typeface="Arial" pitchFamily="34" charset="0"/>
            </a:endParaRPr>
          </a:p>
          <a:p>
            <a:endParaRPr lang="pt-PT" sz="2800" dirty="0">
              <a:latin typeface="Arial" pitchFamily="34" charset="0"/>
              <a:cs typeface="Arial" pitchFamily="34" charset="0"/>
            </a:endParaRPr>
          </a:p>
        </p:txBody>
      </p:sp>
      <p:pic>
        <p:nvPicPr>
          <p:cNvPr id="8" name="Imagem 7" descr="D:\Meus documentos\Equitação\Escola Nacional de Equitação\EEN\Erasmus Plus-2017 - SPINE\Laws and Regulations\OIE-logo.png"/>
          <p:cNvPicPr/>
          <p:nvPr/>
        </p:nvPicPr>
        <p:blipFill>
          <a:blip r:embed="rId2" cstate="print"/>
          <a:srcRect/>
          <a:stretch>
            <a:fillRect/>
          </a:stretch>
        </p:blipFill>
        <p:spPr bwMode="auto">
          <a:xfrm>
            <a:off x="914400" y="1219200"/>
            <a:ext cx="1371600" cy="1219200"/>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dirty="0"/>
              <a:t>Animal Welfare</a:t>
            </a:r>
            <a:endParaRPr lang="pt-PT" dirty="0"/>
          </a:p>
        </p:txBody>
      </p:sp>
      <p:sp>
        <p:nvSpPr>
          <p:cNvPr id="53249" name="Rectangle 1"/>
          <p:cNvSpPr>
            <a:spLocks noChangeArrowheads="1"/>
          </p:cNvSpPr>
          <p:nvPr/>
        </p:nvSpPr>
        <p:spPr bwMode="auto">
          <a:xfrm>
            <a:off x="990600" y="1676400"/>
            <a:ext cx="696805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3" algn="ctr"/>
            <a:r>
              <a:rPr lang="en-US" sz="2800" b="1" dirty="0">
                <a:latin typeface="Arial" pitchFamily="34" charset="0"/>
                <a:cs typeface="Arial" pitchFamily="34" charset="0"/>
              </a:rPr>
              <a:t>International Fund for Animal Welfare</a:t>
            </a:r>
            <a:endParaRPr lang="pt-PT" sz="2800" dirty="0">
              <a:latin typeface="Arial" pitchFamily="34" charset="0"/>
              <a:cs typeface="Arial" pitchFamily="34" charset="0"/>
            </a:endParaRPr>
          </a:p>
        </p:txBody>
      </p:sp>
      <p:pic>
        <p:nvPicPr>
          <p:cNvPr id="9" name="Imagem 8" descr="D:\Meus documentos\Equitação\Escola Nacional de Equitação\EEN\Erasmus Plus-2017 - SPINE\Laws and Regulations\IFAW - logo.jpg"/>
          <p:cNvPicPr/>
          <p:nvPr/>
        </p:nvPicPr>
        <p:blipFill>
          <a:blip r:embed="rId2" cstate="print"/>
          <a:srcRect/>
          <a:stretch>
            <a:fillRect/>
          </a:stretch>
        </p:blipFill>
        <p:spPr bwMode="auto">
          <a:xfrm>
            <a:off x="3124200" y="2514600"/>
            <a:ext cx="2895600" cy="2667000"/>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dirty="0"/>
              <a:t>Animal Welfare</a:t>
            </a:r>
            <a:endParaRPr lang="pt-PT" dirty="0"/>
          </a:p>
        </p:txBody>
      </p:sp>
      <p:sp>
        <p:nvSpPr>
          <p:cNvPr id="53249" name="Rectangle 1"/>
          <p:cNvSpPr>
            <a:spLocks noChangeArrowheads="1"/>
          </p:cNvSpPr>
          <p:nvPr/>
        </p:nvSpPr>
        <p:spPr bwMode="auto">
          <a:xfrm>
            <a:off x="990600" y="2882444"/>
            <a:ext cx="70866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dirty="0">
                <a:solidFill>
                  <a:srgbClr val="002060"/>
                </a:solidFill>
                <a:latin typeface="Arial" pitchFamily="34" charset="0"/>
                <a:cs typeface="Arial" pitchFamily="34" charset="0"/>
              </a:rPr>
              <a:t>IFAW supports the implementation of international agreements in part through effective enforcement of wildlife regulations, training of anti-poaching rangers, customs agents and wildlife law enforcement officers.</a:t>
            </a:r>
            <a:endParaRPr lang="pt-PT" sz="2800" dirty="0">
              <a:solidFill>
                <a:srgbClr val="002060"/>
              </a:solidFill>
              <a:latin typeface="Arial" pitchFamily="34" charset="0"/>
              <a:cs typeface="Arial" pitchFamily="34" charset="0"/>
            </a:endParaRPr>
          </a:p>
        </p:txBody>
      </p:sp>
      <p:pic>
        <p:nvPicPr>
          <p:cNvPr id="9" name="Imagem 8" descr="D:\Meus documentos\Equitação\Escola Nacional de Equitação\EEN\Erasmus Plus-2017 - SPINE\Laws and Regulations\IFAW - logo.jpg"/>
          <p:cNvPicPr/>
          <p:nvPr/>
        </p:nvPicPr>
        <p:blipFill>
          <a:blip r:embed="rId2" cstate="print"/>
          <a:srcRect/>
          <a:stretch>
            <a:fillRect/>
          </a:stretch>
        </p:blipFill>
        <p:spPr bwMode="auto">
          <a:xfrm>
            <a:off x="1066800" y="1295400"/>
            <a:ext cx="1447800" cy="1295400"/>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dirty="0"/>
              <a:t>Animal Welfare</a:t>
            </a:r>
            <a:endParaRPr lang="pt-PT" dirty="0"/>
          </a:p>
        </p:txBody>
      </p:sp>
      <p:sp>
        <p:nvSpPr>
          <p:cNvPr id="53249" name="Rectangle 1"/>
          <p:cNvSpPr>
            <a:spLocks noChangeArrowheads="1"/>
          </p:cNvSpPr>
          <p:nvPr/>
        </p:nvSpPr>
        <p:spPr bwMode="auto">
          <a:xfrm>
            <a:off x="762000" y="1676400"/>
            <a:ext cx="734905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pt-PT" sz="2400" b="1" dirty="0">
                <a:latin typeface="Arial" pitchFamily="34" charset="0"/>
                <a:cs typeface="Arial" pitchFamily="34" charset="0"/>
              </a:rPr>
              <a:t>FEI </a:t>
            </a:r>
            <a:r>
              <a:rPr lang="pt-PT" sz="2400" b="1" dirty="0" err="1">
                <a:latin typeface="Arial" pitchFamily="34" charset="0"/>
                <a:cs typeface="Arial" pitchFamily="34" charset="0"/>
              </a:rPr>
              <a:t>Code</a:t>
            </a:r>
            <a:r>
              <a:rPr lang="pt-PT" sz="2400" b="1" dirty="0">
                <a:latin typeface="Arial" pitchFamily="34" charset="0"/>
                <a:cs typeface="Arial" pitchFamily="34" charset="0"/>
              </a:rPr>
              <a:t> </a:t>
            </a:r>
            <a:r>
              <a:rPr lang="pt-PT" sz="2400" b="1" dirty="0" err="1">
                <a:latin typeface="Arial" pitchFamily="34" charset="0"/>
                <a:cs typeface="Arial" pitchFamily="34" charset="0"/>
              </a:rPr>
              <a:t>of</a:t>
            </a:r>
            <a:r>
              <a:rPr lang="pt-PT" sz="2400" b="1" dirty="0">
                <a:latin typeface="Arial" pitchFamily="34" charset="0"/>
                <a:cs typeface="Arial" pitchFamily="34" charset="0"/>
              </a:rPr>
              <a:t> </a:t>
            </a:r>
            <a:r>
              <a:rPr lang="pt-PT" sz="2400" b="1" dirty="0" err="1">
                <a:latin typeface="Arial" pitchFamily="34" charset="0"/>
                <a:cs typeface="Arial" pitchFamily="34" charset="0"/>
              </a:rPr>
              <a:t>Conduct</a:t>
            </a:r>
            <a:r>
              <a:rPr lang="pt-PT" sz="2400" b="1" dirty="0">
                <a:latin typeface="Arial" pitchFamily="34" charset="0"/>
                <a:cs typeface="Arial" pitchFamily="34" charset="0"/>
              </a:rPr>
              <a:t> for </a:t>
            </a:r>
            <a:r>
              <a:rPr lang="pt-PT" sz="2400" b="1" dirty="0" err="1">
                <a:latin typeface="Arial" pitchFamily="34" charset="0"/>
                <a:cs typeface="Arial" pitchFamily="34" charset="0"/>
              </a:rPr>
              <a:t>the</a:t>
            </a:r>
            <a:r>
              <a:rPr lang="pt-PT" sz="2400" b="1" dirty="0">
                <a:latin typeface="Arial" pitchFamily="34" charset="0"/>
                <a:cs typeface="Arial" pitchFamily="34" charset="0"/>
              </a:rPr>
              <a:t> </a:t>
            </a:r>
            <a:r>
              <a:rPr lang="pt-PT" sz="2400" b="1" dirty="0" err="1">
                <a:latin typeface="Arial" pitchFamily="34" charset="0"/>
                <a:cs typeface="Arial" pitchFamily="34" charset="0"/>
              </a:rPr>
              <a:t>Welfare</a:t>
            </a:r>
            <a:r>
              <a:rPr lang="pt-PT" sz="2400" b="1" dirty="0">
                <a:latin typeface="Arial" pitchFamily="34" charset="0"/>
                <a:cs typeface="Arial" pitchFamily="34" charset="0"/>
              </a:rPr>
              <a:t> </a:t>
            </a:r>
            <a:r>
              <a:rPr lang="pt-PT" sz="2400" b="1" dirty="0" err="1">
                <a:latin typeface="Arial" pitchFamily="34" charset="0"/>
                <a:cs typeface="Arial" pitchFamily="34" charset="0"/>
              </a:rPr>
              <a:t>of</a:t>
            </a:r>
            <a:r>
              <a:rPr lang="pt-PT" sz="2400" b="1" dirty="0">
                <a:latin typeface="Arial" pitchFamily="34" charset="0"/>
                <a:cs typeface="Arial" pitchFamily="34" charset="0"/>
              </a:rPr>
              <a:t> </a:t>
            </a:r>
            <a:r>
              <a:rPr lang="pt-PT" sz="2400" b="1" dirty="0" err="1">
                <a:latin typeface="Arial" pitchFamily="34" charset="0"/>
                <a:cs typeface="Arial" pitchFamily="34" charset="0"/>
              </a:rPr>
              <a:t>the</a:t>
            </a:r>
            <a:r>
              <a:rPr lang="pt-PT" sz="2400" b="1" dirty="0">
                <a:latin typeface="Arial" pitchFamily="34" charset="0"/>
                <a:cs typeface="Arial" pitchFamily="34" charset="0"/>
              </a:rPr>
              <a:t> </a:t>
            </a:r>
            <a:r>
              <a:rPr lang="pt-PT" sz="2400" b="1" dirty="0" err="1">
                <a:latin typeface="Arial" pitchFamily="34" charset="0"/>
                <a:cs typeface="Arial" pitchFamily="34" charset="0"/>
              </a:rPr>
              <a:t>Horse</a:t>
            </a:r>
            <a:endParaRPr lang="pt-PT" sz="2400" dirty="0">
              <a:latin typeface="Arial" pitchFamily="34" charset="0"/>
              <a:cs typeface="Arial" pitchFamily="34" charset="0"/>
            </a:endParaRPr>
          </a:p>
        </p:txBody>
      </p:sp>
      <p:pic>
        <p:nvPicPr>
          <p:cNvPr id="8" name="Picture 2"/>
          <p:cNvPicPr>
            <a:picLocks noChangeAspect="1" noChangeArrowheads="1"/>
          </p:cNvPicPr>
          <p:nvPr/>
        </p:nvPicPr>
        <p:blipFill>
          <a:blip r:embed="rId2" cstate="print"/>
          <a:srcRect/>
          <a:stretch>
            <a:fillRect/>
          </a:stretch>
        </p:blipFill>
        <p:spPr bwMode="auto">
          <a:xfrm>
            <a:off x="2514600" y="2819400"/>
            <a:ext cx="3732827" cy="1371600"/>
          </a:xfrm>
          <a:prstGeom prst="rect">
            <a:avLst/>
          </a:prstGeom>
          <a:noFill/>
          <a:ln w="9525">
            <a:noFill/>
            <a:miter lim="800000"/>
            <a:headEnd/>
            <a:tailEnd/>
          </a:ln>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dirty="0"/>
              <a:t>Animal Welfare</a:t>
            </a:r>
            <a:endParaRPr lang="pt-PT" dirty="0"/>
          </a:p>
        </p:txBody>
      </p:sp>
      <p:sp>
        <p:nvSpPr>
          <p:cNvPr id="53249" name="Rectangle 1"/>
          <p:cNvSpPr>
            <a:spLocks noChangeArrowheads="1"/>
          </p:cNvSpPr>
          <p:nvPr/>
        </p:nvSpPr>
        <p:spPr bwMode="auto">
          <a:xfrm>
            <a:off x="990600" y="2347555"/>
            <a:ext cx="70866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pt-PT" sz="2400" dirty="0" err="1">
                <a:solidFill>
                  <a:srgbClr val="002060"/>
                </a:solidFill>
                <a:latin typeface="Arial" pitchFamily="34" charset="0"/>
                <a:cs typeface="Arial" pitchFamily="34" charset="0"/>
              </a:rPr>
              <a:t>The</a:t>
            </a:r>
            <a:r>
              <a:rPr lang="pt-PT" sz="2400" dirty="0">
                <a:solidFill>
                  <a:srgbClr val="002060"/>
                </a:solidFill>
                <a:latin typeface="Arial" pitchFamily="34" charset="0"/>
                <a:cs typeface="Arial" pitchFamily="34" charset="0"/>
              </a:rPr>
              <a:t> FEI </a:t>
            </a:r>
            <a:r>
              <a:rPr lang="pt-PT" sz="2400" dirty="0" err="1">
                <a:solidFill>
                  <a:srgbClr val="002060"/>
                </a:solidFill>
                <a:latin typeface="Arial" pitchFamily="34" charset="0"/>
                <a:cs typeface="Arial" pitchFamily="34" charset="0"/>
              </a:rPr>
              <a:t>requires</a:t>
            </a:r>
            <a:r>
              <a:rPr lang="pt-PT" sz="2400" dirty="0">
                <a:solidFill>
                  <a:srgbClr val="002060"/>
                </a:solidFill>
                <a:latin typeface="Arial" pitchFamily="34" charset="0"/>
                <a:cs typeface="Arial" pitchFamily="34" charset="0"/>
              </a:rPr>
              <a:t> </a:t>
            </a:r>
            <a:r>
              <a:rPr lang="pt-PT" sz="2400" dirty="0" err="1">
                <a:solidFill>
                  <a:srgbClr val="002060"/>
                </a:solidFill>
                <a:latin typeface="Arial" pitchFamily="34" charset="0"/>
                <a:cs typeface="Arial" pitchFamily="34" charset="0"/>
              </a:rPr>
              <a:t>all</a:t>
            </a:r>
            <a:r>
              <a:rPr lang="pt-PT" sz="2400" dirty="0">
                <a:solidFill>
                  <a:srgbClr val="002060"/>
                </a:solidFill>
                <a:latin typeface="Arial" pitchFamily="34" charset="0"/>
                <a:cs typeface="Arial" pitchFamily="34" charset="0"/>
              </a:rPr>
              <a:t> </a:t>
            </a:r>
            <a:r>
              <a:rPr lang="pt-PT" sz="2400" dirty="0" err="1">
                <a:solidFill>
                  <a:srgbClr val="002060"/>
                </a:solidFill>
                <a:latin typeface="Arial" pitchFamily="34" charset="0"/>
                <a:cs typeface="Arial" pitchFamily="34" charset="0"/>
              </a:rPr>
              <a:t>those</a:t>
            </a:r>
            <a:r>
              <a:rPr lang="pt-PT" sz="2400" dirty="0">
                <a:solidFill>
                  <a:srgbClr val="002060"/>
                </a:solidFill>
                <a:latin typeface="Arial" pitchFamily="34" charset="0"/>
                <a:cs typeface="Arial" pitchFamily="34" charset="0"/>
              </a:rPr>
              <a:t> </a:t>
            </a:r>
            <a:r>
              <a:rPr lang="pt-PT" sz="2400" dirty="0" err="1">
                <a:solidFill>
                  <a:srgbClr val="002060"/>
                </a:solidFill>
                <a:latin typeface="Arial" pitchFamily="34" charset="0"/>
                <a:cs typeface="Arial" pitchFamily="34" charset="0"/>
              </a:rPr>
              <a:t>involved</a:t>
            </a:r>
            <a:r>
              <a:rPr lang="pt-PT" sz="2400" dirty="0">
                <a:solidFill>
                  <a:srgbClr val="002060"/>
                </a:solidFill>
                <a:latin typeface="Arial" pitchFamily="34" charset="0"/>
                <a:cs typeface="Arial" pitchFamily="34" charset="0"/>
              </a:rPr>
              <a:t> in </a:t>
            </a:r>
            <a:r>
              <a:rPr lang="pt-PT" sz="2400" dirty="0" err="1">
                <a:solidFill>
                  <a:srgbClr val="002060"/>
                </a:solidFill>
                <a:latin typeface="Arial" pitchFamily="34" charset="0"/>
                <a:cs typeface="Arial" pitchFamily="34" charset="0"/>
              </a:rPr>
              <a:t>international</a:t>
            </a:r>
            <a:r>
              <a:rPr lang="pt-PT" sz="2400" dirty="0">
                <a:solidFill>
                  <a:srgbClr val="002060"/>
                </a:solidFill>
                <a:latin typeface="Arial" pitchFamily="34" charset="0"/>
                <a:cs typeface="Arial" pitchFamily="34" charset="0"/>
              </a:rPr>
              <a:t> </a:t>
            </a:r>
            <a:r>
              <a:rPr lang="pt-PT" sz="2400" dirty="0" err="1">
                <a:solidFill>
                  <a:srgbClr val="002060"/>
                </a:solidFill>
                <a:latin typeface="Arial" pitchFamily="34" charset="0"/>
                <a:cs typeface="Arial" pitchFamily="34" charset="0"/>
              </a:rPr>
              <a:t>equestrian</a:t>
            </a:r>
            <a:r>
              <a:rPr lang="pt-PT" sz="2400" dirty="0">
                <a:solidFill>
                  <a:srgbClr val="002060"/>
                </a:solidFill>
                <a:latin typeface="Arial" pitchFamily="34" charset="0"/>
                <a:cs typeface="Arial" pitchFamily="34" charset="0"/>
              </a:rPr>
              <a:t> sport to </a:t>
            </a:r>
            <a:r>
              <a:rPr lang="pt-PT" sz="2400" dirty="0" err="1">
                <a:solidFill>
                  <a:srgbClr val="002060"/>
                </a:solidFill>
                <a:latin typeface="Arial" pitchFamily="34" charset="0"/>
                <a:cs typeface="Arial" pitchFamily="34" charset="0"/>
              </a:rPr>
              <a:t>adhere</a:t>
            </a:r>
            <a:r>
              <a:rPr lang="pt-PT" sz="2400" dirty="0">
                <a:solidFill>
                  <a:srgbClr val="002060"/>
                </a:solidFill>
                <a:latin typeface="Arial" pitchFamily="34" charset="0"/>
                <a:cs typeface="Arial" pitchFamily="34" charset="0"/>
              </a:rPr>
              <a:t> to </a:t>
            </a:r>
            <a:r>
              <a:rPr lang="pt-PT" sz="2400" dirty="0" err="1">
                <a:solidFill>
                  <a:srgbClr val="002060"/>
                </a:solidFill>
                <a:latin typeface="Arial" pitchFamily="34" charset="0"/>
                <a:cs typeface="Arial" pitchFamily="34" charset="0"/>
              </a:rPr>
              <a:t>the</a:t>
            </a:r>
            <a:r>
              <a:rPr lang="pt-PT" sz="2400" dirty="0">
                <a:solidFill>
                  <a:srgbClr val="002060"/>
                </a:solidFill>
                <a:latin typeface="Arial" pitchFamily="34" charset="0"/>
                <a:cs typeface="Arial" pitchFamily="34" charset="0"/>
              </a:rPr>
              <a:t> </a:t>
            </a:r>
            <a:r>
              <a:rPr lang="pt-PT" sz="2400" b="1" dirty="0">
                <a:solidFill>
                  <a:srgbClr val="002060"/>
                </a:solidFill>
                <a:latin typeface="Arial" pitchFamily="34" charset="0"/>
                <a:cs typeface="Arial" pitchFamily="34" charset="0"/>
              </a:rPr>
              <a:t>FEI </a:t>
            </a:r>
            <a:r>
              <a:rPr lang="pt-PT" sz="2400" b="1" dirty="0" err="1">
                <a:solidFill>
                  <a:srgbClr val="002060"/>
                </a:solidFill>
                <a:latin typeface="Arial" pitchFamily="34" charset="0"/>
                <a:cs typeface="Arial" pitchFamily="34" charset="0"/>
              </a:rPr>
              <a:t>Code</a:t>
            </a:r>
            <a:r>
              <a:rPr lang="pt-PT" sz="2400" b="1" dirty="0">
                <a:solidFill>
                  <a:srgbClr val="002060"/>
                </a:solidFill>
                <a:latin typeface="Arial" pitchFamily="34" charset="0"/>
                <a:cs typeface="Arial" pitchFamily="34" charset="0"/>
              </a:rPr>
              <a:t> </a:t>
            </a:r>
            <a:r>
              <a:rPr lang="pt-PT" sz="2400" b="1" dirty="0" err="1">
                <a:solidFill>
                  <a:srgbClr val="002060"/>
                </a:solidFill>
                <a:latin typeface="Arial" pitchFamily="34" charset="0"/>
                <a:cs typeface="Arial" pitchFamily="34" charset="0"/>
              </a:rPr>
              <a:t>of</a:t>
            </a:r>
            <a:r>
              <a:rPr lang="pt-PT" sz="2400" b="1" dirty="0">
                <a:solidFill>
                  <a:srgbClr val="002060"/>
                </a:solidFill>
                <a:latin typeface="Arial" pitchFamily="34" charset="0"/>
                <a:cs typeface="Arial" pitchFamily="34" charset="0"/>
              </a:rPr>
              <a:t> </a:t>
            </a:r>
            <a:r>
              <a:rPr lang="pt-PT" sz="2400" b="1" dirty="0" err="1">
                <a:solidFill>
                  <a:srgbClr val="002060"/>
                </a:solidFill>
                <a:latin typeface="Arial" pitchFamily="34" charset="0"/>
                <a:cs typeface="Arial" pitchFamily="34" charset="0"/>
              </a:rPr>
              <a:t>Conduct</a:t>
            </a:r>
            <a:r>
              <a:rPr lang="pt-PT" sz="2400" dirty="0">
                <a:solidFill>
                  <a:srgbClr val="002060"/>
                </a:solidFill>
                <a:latin typeface="Arial" pitchFamily="34" charset="0"/>
                <a:cs typeface="Arial" pitchFamily="34" charset="0"/>
              </a:rPr>
              <a:t> </a:t>
            </a:r>
            <a:r>
              <a:rPr lang="pt-PT" sz="2400" dirty="0" err="1">
                <a:solidFill>
                  <a:srgbClr val="002060"/>
                </a:solidFill>
                <a:latin typeface="Arial" pitchFamily="34" charset="0"/>
                <a:cs typeface="Arial" pitchFamily="34" charset="0"/>
              </a:rPr>
              <a:t>and</a:t>
            </a:r>
            <a:r>
              <a:rPr lang="pt-PT" sz="2400" dirty="0">
                <a:solidFill>
                  <a:srgbClr val="002060"/>
                </a:solidFill>
                <a:latin typeface="Arial" pitchFamily="34" charset="0"/>
                <a:cs typeface="Arial" pitchFamily="34" charset="0"/>
              </a:rPr>
              <a:t> to </a:t>
            </a:r>
            <a:r>
              <a:rPr lang="pt-PT" sz="2400" dirty="0" err="1">
                <a:solidFill>
                  <a:srgbClr val="002060"/>
                </a:solidFill>
                <a:latin typeface="Arial" pitchFamily="34" charset="0"/>
                <a:cs typeface="Arial" pitchFamily="34" charset="0"/>
              </a:rPr>
              <a:t>acknowledge</a:t>
            </a:r>
            <a:r>
              <a:rPr lang="pt-PT" sz="2400" dirty="0">
                <a:solidFill>
                  <a:srgbClr val="002060"/>
                </a:solidFill>
                <a:latin typeface="Arial" pitchFamily="34" charset="0"/>
                <a:cs typeface="Arial" pitchFamily="34" charset="0"/>
              </a:rPr>
              <a:t> </a:t>
            </a:r>
            <a:r>
              <a:rPr lang="pt-PT" sz="2400" dirty="0" err="1">
                <a:solidFill>
                  <a:srgbClr val="002060"/>
                </a:solidFill>
                <a:latin typeface="Arial" pitchFamily="34" charset="0"/>
                <a:cs typeface="Arial" pitchFamily="34" charset="0"/>
              </a:rPr>
              <a:t>and</a:t>
            </a:r>
            <a:r>
              <a:rPr lang="pt-PT" sz="2400" dirty="0">
                <a:solidFill>
                  <a:srgbClr val="002060"/>
                </a:solidFill>
                <a:latin typeface="Arial" pitchFamily="34" charset="0"/>
                <a:cs typeface="Arial" pitchFamily="34" charset="0"/>
              </a:rPr>
              <a:t> </a:t>
            </a:r>
            <a:r>
              <a:rPr lang="pt-PT" sz="2400" dirty="0" err="1">
                <a:solidFill>
                  <a:srgbClr val="002060"/>
                </a:solidFill>
                <a:latin typeface="Arial" pitchFamily="34" charset="0"/>
                <a:cs typeface="Arial" pitchFamily="34" charset="0"/>
              </a:rPr>
              <a:t>accept</a:t>
            </a:r>
            <a:r>
              <a:rPr lang="pt-PT" sz="2400" dirty="0">
                <a:solidFill>
                  <a:srgbClr val="002060"/>
                </a:solidFill>
                <a:latin typeface="Arial" pitchFamily="34" charset="0"/>
                <a:cs typeface="Arial" pitchFamily="34" charset="0"/>
              </a:rPr>
              <a:t> </a:t>
            </a:r>
            <a:r>
              <a:rPr lang="pt-PT" sz="2400" dirty="0" err="1">
                <a:solidFill>
                  <a:srgbClr val="002060"/>
                </a:solidFill>
                <a:latin typeface="Arial" pitchFamily="34" charset="0"/>
                <a:cs typeface="Arial" pitchFamily="34" charset="0"/>
              </a:rPr>
              <a:t>that</a:t>
            </a:r>
            <a:r>
              <a:rPr lang="pt-PT" sz="2400" dirty="0">
                <a:solidFill>
                  <a:srgbClr val="002060"/>
                </a:solidFill>
                <a:latin typeface="Arial" pitchFamily="34" charset="0"/>
                <a:cs typeface="Arial" pitchFamily="34" charset="0"/>
              </a:rPr>
              <a:t> </a:t>
            </a:r>
            <a:r>
              <a:rPr lang="pt-PT" sz="2400" dirty="0" err="1">
                <a:solidFill>
                  <a:srgbClr val="002060"/>
                </a:solidFill>
                <a:latin typeface="Arial" pitchFamily="34" charset="0"/>
                <a:cs typeface="Arial" pitchFamily="34" charset="0"/>
              </a:rPr>
              <a:t>at</a:t>
            </a:r>
            <a:r>
              <a:rPr lang="pt-PT" sz="2400" dirty="0">
                <a:solidFill>
                  <a:srgbClr val="002060"/>
                </a:solidFill>
                <a:latin typeface="Arial" pitchFamily="34" charset="0"/>
                <a:cs typeface="Arial" pitchFamily="34" charset="0"/>
              </a:rPr>
              <a:t> </a:t>
            </a:r>
            <a:r>
              <a:rPr lang="pt-PT" sz="2400" dirty="0" err="1">
                <a:solidFill>
                  <a:srgbClr val="002060"/>
                </a:solidFill>
                <a:latin typeface="Arial" pitchFamily="34" charset="0"/>
                <a:cs typeface="Arial" pitchFamily="34" charset="0"/>
              </a:rPr>
              <a:t>all</a:t>
            </a:r>
            <a:r>
              <a:rPr lang="pt-PT" sz="2400" dirty="0">
                <a:solidFill>
                  <a:srgbClr val="002060"/>
                </a:solidFill>
                <a:latin typeface="Arial" pitchFamily="34" charset="0"/>
                <a:cs typeface="Arial" pitchFamily="34" charset="0"/>
              </a:rPr>
              <a:t> times </a:t>
            </a:r>
            <a:r>
              <a:rPr lang="pt-PT" sz="2400" dirty="0" err="1">
                <a:solidFill>
                  <a:srgbClr val="002060"/>
                </a:solidFill>
                <a:latin typeface="Arial" pitchFamily="34" charset="0"/>
                <a:cs typeface="Arial" pitchFamily="34" charset="0"/>
              </a:rPr>
              <a:t>the</a:t>
            </a:r>
            <a:r>
              <a:rPr lang="pt-PT" sz="2400" dirty="0">
                <a:solidFill>
                  <a:srgbClr val="002060"/>
                </a:solidFill>
                <a:latin typeface="Arial" pitchFamily="34" charset="0"/>
                <a:cs typeface="Arial" pitchFamily="34" charset="0"/>
              </a:rPr>
              <a:t> </a:t>
            </a:r>
            <a:r>
              <a:rPr lang="pt-PT" sz="2400" dirty="0" err="1">
                <a:solidFill>
                  <a:srgbClr val="002060"/>
                </a:solidFill>
                <a:latin typeface="Arial" pitchFamily="34" charset="0"/>
                <a:cs typeface="Arial" pitchFamily="34" charset="0"/>
              </a:rPr>
              <a:t>welfare</a:t>
            </a:r>
            <a:r>
              <a:rPr lang="pt-PT" sz="2400" dirty="0">
                <a:solidFill>
                  <a:srgbClr val="002060"/>
                </a:solidFill>
                <a:latin typeface="Arial" pitchFamily="34" charset="0"/>
                <a:cs typeface="Arial" pitchFamily="34" charset="0"/>
              </a:rPr>
              <a:t> </a:t>
            </a:r>
            <a:r>
              <a:rPr lang="pt-PT" sz="2400" dirty="0" err="1">
                <a:solidFill>
                  <a:srgbClr val="002060"/>
                </a:solidFill>
                <a:latin typeface="Arial" pitchFamily="34" charset="0"/>
                <a:cs typeface="Arial" pitchFamily="34" charset="0"/>
              </a:rPr>
              <a:t>of</a:t>
            </a:r>
            <a:r>
              <a:rPr lang="pt-PT" sz="2400" dirty="0">
                <a:solidFill>
                  <a:srgbClr val="002060"/>
                </a:solidFill>
                <a:latin typeface="Arial" pitchFamily="34" charset="0"/>
                <a:cs typeface="Arial" pitchFamily="34" charset="0"/>
              </a:rPr>
              <a:t> </a:t>
            </a:r>
            <a:r>
              <a:rPr lang="pt-PT" sz="2400" dirty="0" err="1">
                <a:solidFill>
                  <a:srgbClr val="002060"/>
                </a:solidFill>
                <a:latin typeface="Arial" pitchFamily="34" charset="0"/>
                <a:cs typeface="Arial" pitchFamily="34" charset="0"/>
              </a:rPr>
              <a:t>the</a:t>
            </a:r>
            <a:r>
              <a:rPr lang="pt-PT" sz="2400" dirty="0">
                <a:solidFill>
                  <a:srgbClr val="002060"/>
                </a:solidFill>
                <a:latin typeface="Arial" pitchFamily="34" charset="0"/>
                <a:cs typeface="Arial" pitchFamily="34" charset="0"/>
              </a:rPr>
              <a:t> </a:t>
            </a:r>
            <a:r>
              <a:rPr lang="pt-PT" sz="2400" dirty="0" err="1">
                <a:solidFill>
                  <a:srgbClr val="002060"/>
                </a:solidFill>
                <a:latin typeface="Arial" pitchFamily="34" charset="0"/>
                <a:cs typeface="Arial" pitchFamily="34" charset="0"/>
              </a:rPr>
              <a:t>Horse</a:t>
            </a:r>
            <a:r>
              <a:rPr lang="pt-PT" sz="2400" dirty="0">
                <a:solidFill>
                  <a:srgbClr val="002060"/>
                </a:solidFill>
                <a:latin typeface="Arial" pitchFamily="34" charset="0"/>
                <a:cs typeface="Arial" pitchFamily="34" charset="0"/>
              </a:rPr>
              <a:t> must </a:t>
            </a:r>
            <a:r>
              <a:rPr lang="pt-PT" sz="2400" dirty="0" err="1">
                <a:solidFill>
                  <a:srgbClr val="002060"/>
                </a:solidFill>
                <a:latin typeface="Arial" pitchFamily="34" charset="0"/>
                <a:cs typeface="Arial" pitchFamily="34" charset="0"/>
              </a:rPr>
              <a:t>be</a:t>
            </a:r>
            <a:r>
              <a:rPr lang="pt-PT" sz="2400" dirty="0">
                <a:solidFill>
                  <a:srgbClr val="002060"/>
                </a:solidFill>
                <a:latin typeface="Arial" pitchFamily="34" charset="0"/>
                <a:cs typeface="Arial" pitchFamily="34" charset="0"/>
              </a:rPr>
              <a:t> </a:t>
            </a:r>
            <a:r>
              <a:rPr lang="pt-PT" sz="2400" dirty="0" err="1">
                <a:solidFill>
                  <a:srgbClr val="002060"/>
                </a:solidFill>
                <a:latin typeface="Arial" pitchFamily="34" charset="0"/>
                <a:cs typeface="Arial" pitchFamily="34" charset="0"/>
              </a:rPr>
              <a:t>paramount</a:t>
            </a:r>
            <a:r>
              <a:rPr lang="pt-PT" sz="2400" dirty="0">
                <a:solidFill>
                  <a:srgbClr val="002060"/>
                </a:solidFill>
                <a:latin typeface="Arial" pitchFamily="34" charset="0"/>
                <a:cs typeface="Arial" pitchFamily="34" charset="0"/>
              </a:rPr>
              <a:t>. </a:t>
            </a:r>
          </a:p>
          <a:p>
            <a:pPr algn="just"/>
            <a:endParaRPr lang="pt-PT" sz="2400" dirty="0">
              <a:solidFill>
                <a:srgbClr val="002060"/>
              </a:solidFill>
              <a:latin typeface="Arial" pitchFamily="34" charset="0"/>
              <a:cs typeface="Arial" pitchFamily="34" charset="0"/>
            </a:endParaRPr>
          </a:p>
          <a:p>
            <a:pPr algn="just"/>
            <a:endParaRPr lang="pt-PT" sz="2400" dirty="0">
              <a:solidFill>
                <a:srgbClr val="002060"/>
              </a:solidFill>
              <a:latin typeface="Arial" pitchFamily="34" charset="0"/>
              <a:cs typeface="Arial" pitchFamily="34" charset="0"/>
            </a:endParaRPr>
          </a:p>
          <a:p>
            <a:pPr algn="just"/>
            <a:r>
              <a:rPr lang="pt-PT" sz="2400" dirty="0" err="1">
                <a:solidFill>
                  <a:srgbClr val="002060"/>
                </a:solidFill>
                <a:latin typeface="Arial" pitchFamily="34" charset="0"/>
                <a:cs typeface="Arial" pitchFamily="34" charset="0"/>
              </a:rPr>
              <a:t>Welfare</a:t>
            </a:r>
            <a:r>
              <a:rPr lang="pt-PT" sz="2400" dirty="0">
                <a:solidFill>
                  <a:srgbClr val="002060"/>
                </a:solidFill>
                <a:latin typeface="Arial" pitchFamily="34" charset="0"/>
                <a:cs typeface="Arial" pitchFamily="34" charset="0"/>
              </a:rPr>
              <a:t> </a:t>
            </a:r>
            <a:r>
              <a:rPr lang="pt-PT" sz="2400" dirty="0" err="1">
                <a:solidFill>
                  <a:srgbClr val="002060"/>
                </a:solidFill>
                <a:latin typeface="Arial" pitchFamily="34" charset="0"/>
                <a:cs typeface="Arial" pitchFamily="34" charset="0"/>
              </a:rPr>
              <a:t>of</a:t>
            </a:r>
            <a:r>
              <a:rPr lang="pt-PT" sz="2400" dirty="0">
                <a:solidFill>
                  <a:srgbClr val="002060"/>
                </a:solidFill>
                <a:latin typeface="Arial" pitchFamily="34" charset="0"/>
                <a:cs typeface="Arial" pitchFamily="34" charset="0"/>
              </a:rPr>
              <a:t> </a:t>
            </a:r>
            <a:r>
              <a:rPr lang="pt-PT" sz="2400" dirty="0" err="1">
                <a:solidFill>
                  <a:srgbClr val="002060"/>
                </a:solidFill>
                <a:latin typeface="Arial" pitchFamily="34" charset="0"/>
                <a:cs typeface="Arial" pitchFamily="34" charset="0"/>
              </a:rPr>
              <a:t>the</a:t>
            </a:r>
            <a:r>
              <a:rPr lang="pt-PT" sz="2400" dirty="0">
                <a:solidFill>
                  <a:srgbClr val="002060"/>
                </a:solidFill>
                <a:latin typeface="Arial" pitchFamily="34" charset="0"/>
                <a:cs typeface="Arial" pitchFamily="34" charset="0"/>
              </a:rPr>
              <a:t> </a:t>
            </a:r>
            <a:r>
              <a:rPr lang="pt-PT" sz="2400" dirty="0" err="1">
                <a:solidFill>
                  <a:srgbClr val="002060"/>
                </a:solidFill>
                <a:latin typeface="Arial" pitchFamily="34" charset="0"/>
                <a:cs typeface="Arial" pitchFamily="34" charset="0"/>
              </a:rPr>
              <a:t>horse</a:t>
            </a:r>
            <a:r>
              <a:rPr lang="pt-PT" sz="2400" dirty="0">
                <a:solidFill>
                  <a:srgbClr val="002060"/>
                </a:solidFill>
                <a:latin typeface="Arial" pitchFamily="34" charset="0"/>
                <a:cs typeface="Arial" pitchFamily="34" charset="0"/>
              </a:rPr>
              <a:t> must </a:t>
            </a:r>
            <a:r>
              <a:rPr lang="pt-PT" sz="2400" dirty="0" err="1">
                <a:solidFill>
                  <a:srgbClr val="002060"/>
                </a:solidFill>
                <a:latin typeface="Arial" pitchFamily="34" charset="0"/>
                <a:cs typeface="Arial" pitchFamily="34" charset="0"/>
              </a:rPr>
              <a:t>never</a:t>
            </a:r>
            <a:r>
              <a:rPr lang="pt-PT" sz="2400" dirty="0">
                <a:solidFill>
                  <a:srgbClr val="002060"/>
                </a:solidFill>
                <a:latin typeface="Arial" pitchFamily="34" charset="0"/>
                <a:cs typeface="Arial" pitchFamily="34" charset="0"/>
              </a:rPr>
              <a:t> </a:t>
            </a:r>
            <a:r>
              <a:rPr lang="pt-PT" sz="2400" dirty="0" err="1">
                <a:solidFill>
                  <a:srgbClr val="002060"/>
                </a:solidFill>
                <a:latin typeface="Arial" pitchFamily="34" charset="0"/>
                <a:cs typeface="Arial" pitchFamily="34" charset="0"/>
              </a:rPr>
              <a:t>be</a:t>
            </a:r>
            <a:r>
              <a:rPr lang="pt-PT" sz="2400" dirty="0">
                <a:solidFill>
                  <a:srgbClr val="002060"/>
                </a:solidFill>
                <a:latin typeface="Arial" pitchFamily="34" charset="0"/>
                <a:cs typeface="Arial" pitchFamily="34" charset="0"/>
              </a:rPr>
              <a:t> </a:t>
            </a:r>
            <a:r>
              <a:rPr lang="pt-PT" sz="2400" dirty="0" err="1">
                <a:solidFill>
                  <a:srgbClr val="002060"/>
                </a:solidFill>
                <a:latin typeface="Arial" pitchFamily="34" charset="0"/>
                <a:cs typeface="Arial" pitchFamily="34" charset="0"/>
              </a:rPr>
              <a:t>subordinated</a:t>
            </a:r>
            <a:r>
              <a:rPr lang="pt-PT" sz="2400" dirty="0">
                <a:solidFill>
                  <a:srgbClr val="002060"/>
                </a:solidFill>
                <a:latin typeface="Arial" pitchFamily="34" charset="0"/>
                <a:cs typeface="Arial" pitchFamily="34" charset="0"/>
              </a:rPr>
              <a:t> to </a:t>
            </a:r>
            <a:r>
              <a:rPr lang="pt-PT" sz="2400" dirty="0" err="1">
                <a:solidFill>
                  <a:srgbClr val="002060"/>
                </a:solidFill>
                <a:latin typeface="Arial" pitchFamily="34" charset="0"/>
                <a:cs typeface="Arial" pitchFamily="34" charset="0"/>
              </a:rPr>
              <a:t>competitive</a:t>
            </a:r>
            <a:r>
              <a:rPr lang="pt-PT" sz="2400" dirty="0">
                <a:solidFill>
                  <a:srgbClr val="002060"/>
                </a:solidFill>
                <a:latin typeface="Arial" pitchFamily="34" charset="0"/>
                <a:cs typeface="Arial" pitchFamily="34" charset="0"/>
              </a:rPr>
              <a:t> </a:t>
            </a:r>
            <a:r>
              <a:rPr lang="pt-PT" sz="2400" dirty="0" err="1">
                <a:solidFill>
                  <a:srgbClr val="002060"/>
                </a:solidFill>
                <a:latin typeface="Arial" pitchFamily="34" charset="0"/>
                <a:cs typeface="Arial" pitchFamily="34" charset="0"/>
              </a:rPr>
              <a:t>or</a:t>
            </a:r>
            <a:r>
              <a:rPr lang="pt-PT" sz="2400" dirty="0">
                <a:solidFill>
                  <a:srgbClr val="002060"/>
                </a:solidFill>
                <a:latin typeface="Arial" pitchFamily="34" charset="0"/>
                <a:cs typeface="Arial" pitchFamily="34" charset="0"/>
              </a:rPr>
              <a:t> </a:t>
            </a:r>
            <a:r>
              <a:rPr lang="pt-PT" sz="2400" dirty="0" err="1">
                <a:solidFill>
                  <a:srgbClr val="002060"/>
                </a:solidFill>
                <a:latin typeface="Arial" pitchFamily="34" charset="0"/>
                <a:cs typeface="Arial" pitchFamily="34" charset="0"/>
              </a:rPr>
              <a:t>commercial</a:t>
            </a:r>
            <a:r>
              <a:rPr lang="pt-PT" sz="2400" dirty="0">
                <a:solidFill>
                  <a:srgbClr val="002060"/>
                </a:solidFill>
                <a:latin typeface="Arial" pitchFamily="34" charset="0"/>
                <a:cs typeface="Arial" pitchFamily="34" charset="0"/>
              </a:rPr>
              <a:t> </a:t>
            </a:r>
            <a:r>
              <a:rPr lang="pt-PT" sz="2400" dirty="0" err="1">
                <a:solidFill>
                  <a:srgbClr val="002060"/>
                </a:solidFill>
                <a:latin typeface="Arial" pitchFamily="34" charset="0"/>
                <a:cs typeface="Arial" pitchFamily="34" charset="0"/>
              </a:rPr>
              <a:t>influences</a:t>
            </a:r>
            <a:r>
              <a:rPr lang="pt-PT" sz="2400" dirty="0">
                <a:solidFill>
                  <a:srgbClr val="002060"/>
                </a:solidFill>
                <a:latin typeface="Arial" pitchFamily="34" charset="0"/>
                <a:cs typeface="Arial" pitchFamily="34" charset="0"/>
              </a:rPr>
              <a:t>.</a:t>
            </a:r>
          </a:p>
        </p:txBody>
      </p:sp>
      <p:pic>
        <p:nvPicPr>
          <p:cNvPr id="8" name="Picture 2"/>
          <p:cNvPicPr>
            <a:picLocks noChangeAspect="1" noChangeArrowheads="1"/>
          </p:cNvPicPr>
          <p:nvPr/>
        </p:nvPicPr>
        <p:blipFill>
          <a:blip r:embed="rId2" cstate="print"/>
          <a:srcRect/>
          <a:stretch>
            <a:fillRect/>
          </a:stretch>
        </p:blipFill>
        <p:spPr bwMode="auto">
          <a:xfrm>
            <a:off x="990601" y="1295400"/>
            <a:ext cx="2281172" cy="838200"/>
          </a:xfrm>
          <a:prstGeom prst="rect">
            <a:avLst/>
          </a:prstGeom>
          <a:noFill/>
          <a:ln w="9525">
            <a:noFill/>
            <a:miter lim="800000"/>
            <a:headEnd/>
            <a:tailEnd/>
          </a:ln>
          <a:effec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dirty="0"/>
              <a:t>Animal Welfare</a:t>
            </a:r>
            <a:endParaRPr lang="pt-PT" dirty="0"/>
          </a:p>
        </p:txBody>
      </p:sp>
      <p:sp>
        <p:nvSpPr>
          <p:cNvPr id="53249" name="Rectangle 1"/>
          <p:cNvSpPr>
            <a:spLocks noChangeArrowheads="1"/>
          </p:cNvSpPr>
          <p:nvPr/>
        </p:nvSpPr>
        <p:spPr bwMode="auto">
          <a:xfrm>
            <a:off x="990600" y="2394466"/>
            <a:ext cx="7391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pt-PT" sz="2400" dirty="0" err="1">
                <a:latin typeface="Arial" pitchFamily="34" charset="0"/>
                <a:cs typeface="Arial" pitchFamily="34" charset="0"/>
              </a:rPr>
              <a:t>The</a:t>
            </a:r>
            <a:r>
              <a:rPr lang="pt-PT" sz="2400" dirty="0">
                <a:latin typeface="Arial" pitchFamily="34" charset="0"/>
                <a:cs typeface="Arial" pitchFamily="34" charset="0"/>
              </a:rPr>
              <a:t> </a:t>
            </a:r>
            <a:r>
              <a:rPr lang="pt-PT" sz="2400" dirty="0" err="1">
                <a:latin typeface="Arial" pitchFamily="34" charset="0"/>
                <a:cs typeface="Arial" pitchFamily="34" charset="0"/>
              </a:rPr>
              <a:t>following</a:t>
            </a:r>
            <a:r>
              <a:rPr lang="pt-PT" sz="2400" dirty="0">
                <a:latin typeface="Arial" pitchFamily="34" charset="0"/>
                <a:cs typeface="Arial" pitchFamily="34" charset="0"/>
              </a:rPr>
              <a:t> </a:t>
            </a:r>
            <a:r>
              <a:rPr lang="pt-PT" sz="2400" dirty="0" err="1">
                <a:latin typeface="Arial" pitchFamily="34" charset="0"/>
                <a:cs typeface="Arial" pitchFamily="34" charset="0"/>
              </a:rPr>
              <a:t>points</a:t>
            </a:r>
            <a:r>
              <a:rPr lang="pt-PT" sz="2400" dirty="0">
                <a:latin typeface="Arial" pitchFamily="34" charset="0"/>
                <a:cs typeface="Arial" pitchFamily="34" charset="0"/>
              </a:rPr>
              <a:t> must </a:t>
            </a:r>
            <a:r>
              <a:rPr lang="pt-PT" sz="2400" dirty="0" err="1">
                <a:latin typeface="Arial" pitchFamily="34" charset="0"/>
                <a:cs typeface="Arial" pitchFamily="34" charset="0"/>
              </a:rPr>
              <a:t>be</a:t>
            </a:r>
            <a:r>
              <a:rPr lang="pt-PT" sz="2400" dirty="0">
                <a:latin typeface="Arial" pitchFamily="34" charset="0"/>
                <a:cs typeface="Arial" pitchFamily="34" charset="0"/>
              </a:rPr>
              <a:t> </a:t>
            </a:r>
            <a:r>
              <a:rPr lang="pt-PT" sz="2400" dirty="0" err="1">
                <a:latin typeface="Arial" pitchFamily="34" charset="0"/>
                <a:cs typeface="Arial" pitchFamily="34" charset="0"/>
              </a:rPr>
              <a:t>particularly</a:t>
            </a:r>
            <a:r>
              <a:rPr lang="pt-PT" sz="2400" dirty="0">
                <a:latin typeface="Arial" pitchFamily="34" charset="0"/>
                <a:cs typeface="Arial" pitchFamily="34" charset="0"/>
              </a:rPr>
              <a:t> </a:t>
            </a:r>
            <a:r>
              <a:rPr lang="pt-PT" sz="2400" dirty="0" err="1">
                <a:latin typeface="Arial" pitchFamily="34" charset="0"/>
                <a:cs typeface="Arial" pitchFamily="34" charset="0"/>
              </a:rPr>
              <a:t>adhered</a:t>
            </a:r>
            <a:r>
              <a:rPr lang="pt-PT" sz="2400" dirty="0">
                <a:latin typeface="Arial" pitchFamily="34" charset="0"/>
                <a:cs typeface="Arial" pitchFamily="34" charset="0"/>
              </a:rPr>
              <a:t> to:</a:t>
            </a:r>
            <a:endParaRPr lang="pt-PT" sz="2400" dirty="0">
              <a:solidFill>
                <a:srgbClr val="FFFF00"/>
              </a:solidFill>
              <a:latin typeface="Arial" pitchFamily="34" charset="0"/>
              <a:cs typeface="Arial" pitchFamily="34" charset="0"/>
            </a:endParaRPr>
          </a:p>
        </p:txBody>
      </p:sp>
      <p:pic>
        <p:nvPicPr>
          <p:cNvPr id="8" name="Picture 2"/>
          <p:cNvPicPr>
            <a:picLocks noChangeAspect="1" noChangeArrowheads="1"/>
          </p:cNvPicPr>
          <p:nvPr/>
        </p:nvPicPr>
        <p:blipFill>
          <a:blip r:embed="rId2" cstate="print"/>
          <a:srcRect/>
          <a:stretch>
            <a:fillRect/>
          </a:stretch>
        </p:blipFill>
        <p:spPr bwMode="auto">
          <a:xfrm>
            <a:off x="990601" y="1295400"/>
            <a:ext cx="2281172" cy="838200"/>
          </a:xfrm>
          <a:prstGeom prst="rect">
            <a:avLst/>
          </a:prstGeom>
          <a:noFill/>
          <a:ln w="9525">
            <a:noFill/>
            <a:miter lim="800000"/>
            <a:headEnd/>
            <a:tailEnd/>
          </a:ln>
          <a:effectLst/>
        </p:spPr>
      </p:pic>
      <p:sp>
        <p:nvSpPr>
          <p:cNvPr id="9" name="Rectângulo 8"/>
          <p:cNvSpPr/>
          <p:nvPr/>
        </p:nvSpPr>
        <p:spPr>
          <a:xfrm>
            <a:off x="1066800" y="2971800"/>
            <a:ext cx="2413033" cy="400110"/>
          </a:xfrm>
          <a:prstGeom prst="rect">
            <a:avLst/>
          </a:prstGeom>
        </p:spPr>
        <p:txBody>
          <a:bodyPr wrap="none">
            <a:spAutoFit/>
          </a:bodyPr>
          <a:lstStyle/>
          <a:p>
            <a:r>
              <a:rPr lang="pt-PT" sz="2000" b="1" dirty="0">
                <a:latin typeface="Arial" pitchFamily="34" charset="0"/>
                <a:cs typeface="Arial" pitchFamily="34" charset="0"/>
              </a:rPr>
              <a:t>1. General </a:t>
            </a:r>
            <a:r>
              <a:rPr lang="pt-PT" sz="2000" b="1" dirty="0" err="1">
                <a:latin typeface="Arial" pitchFamily="34" charset="0"/>
                <a:cs typeface="Arial" pitchFamily="34" charset="0"/>
              </a:rPr>
              <a:t>Welfare</a:t>
            </a:r>
            <a:endParaRPr lang="pt-PT" sz="2000" dirty="0">
              <a:latin typeface="Arial" pitchFamily="34" charset="0"/>
              <a:cs typeface="Arial" pitchFamily="34" charset="0"/>
            </a:endParaRPr>
          </a:p>
        </p:txBody>
      </p:sp>
      <p:sp>
        <p:nvSpPr>
          <p:cNvPr id="10" name="Rectângulo 9"/>
          <p:cNvSpPr/>
          <p:nvPr/>
        </p:nvSpPr>
        <p:spPr>
          <a:xfrm>
            <a:off x="1066800" y="3429000"/>
            <a:ext cx="2803973" cy="400110"/>
          </a:xfrm>
          <a:prstGeom prst="rect">
            <a:avLst/>
          </a:prstGeom>
        </p:spPr>
        <p:txBody>
          <a:bodyPr wrap="none">
            <a:spAutoFit/>
          </a:bodyPr>
          <a:lstStyle/>
          <a:p>
            <a:r>
              <a:rPr lang="pt-PT" sz="2000" b="1" dirty="0">
                <a:latin typeface="Arial" pitchFamily="34" charset="0"/>
                <a:cs typeface="Arial" pitchFamily="34" charset="0"/>
              </a:rPr>
              <a:t>2. Fitness to compete</a:t>
            </a:r>
            <a:endParaRPr lang="pt-PT" sz="2000" dirty="0">
              <a:latin typeface="Arial" pitchFamily="34" charset="0"/>
              <a:cs typeface="Arial" pitchFamily="34" charset="0"/>
            </a:endParaRPr>
          </a:p>
        </p:txBody>
      </p:sp>
      <p:sp>
        <p:nvSpPr>
          <p:cNvPr id="81921" name="Rectangle 1"/>
          <p:cNvSpPr>
            <a:spLocks noChangeArrowheads="1"/>
          </p:cNvSpPr>
          <p:nvPr/>
        </p:nvSpPr>
        <p:spPr bwMode="auto">
          <a:xfrm>
            <a:off x="1066800" y="3816950"/>
            <a:ext cx="5943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de-DE"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3. Events must not prejudice Horse welfare</a:t>
            </a:r>
            <a:endParaRPr kumimoji="0" lang="de-DE" sz="2000" b="0" i="0" u="none" strike="noStrike" cap="none" normalizeH="0" baseline="0" dirty="0">
              <a:ln>
                <a:noFill/>
              </a:ln>
              <a:solidFill>
                <a:schemeClr val="tx1"/>
              </a:solidFill>
              <a:effectLst/>
              <a:latin typeface="Arial" pitchFamily="34" charset="0"/>
              <a:cs typeface="Arial" pitchFamily="34" charset="0"/>
            </a:endParaRPr>
          </a:p>
        </p:txBody>
      </p:sp>
      <p:sp>
        <p:nvSpPr>
          <p:cNvPr id="81922" name="Rectangle 2"/>
          <p:cNvSpPr>
            <a:spLocks noChangeArrowheads="1"/>
          </p:cNvSpPr>
          <p:nvPr/>
        </p:nvSpPr>
        <p:spPr bwMode="auto">
          <a:xfrm>
            <a:off x="1066800" y="4267200"/>
            <a:ext cx="58674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de-DE"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4. Humane treatment of horses</a:t>
            </a:r>
            <a:endParaRPr kumimoji="0" lang="de-DE" sz="2000" b="0" i="0" u="none" strike="noStrike" cap="none" normalizeH="0" baseline="0" dirty="0">
              <a:ln>
                <a:noFill/>
              </a:ln>
              <a:solidFill>
                <a:schemeClr val="tx1"/>
              </a:solidFill>
              <a:effectLst/>
              <a:latin typeface="Arial" pitchFamily="34" charset="0"/>
              <a:cs typeface="Arial" pitchFamily="34" charset="0"/>
            </a:endParaRPr>
          </a:p>
        </p:txBody>
      </p:sp>
      <p:sp>
        <p:nvSpPr>
          <p:cNvPr id="81923" name="Rectangle 3"/>
          <p:cNvSpPr>
            <a:spLocks noChangeArrowheads="1"/>
          </p:cNvSpPr>
          <p:nvPr/>
        </p:nvSpPr>
        <p:spPr bwMode="auto">
          <a:xfrm>
            <a:off x="1066800" y="4724400"/>
            <a:ext cx="25908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de-DE"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5. Education</a:t>
            </a:r>
            <a:endParaRPr kumimoji="0" lang="de-DE" sz="2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dirty="0"/>
              <a:t>Animal Welfare</a:t>
            </a:r>
            <a:endParaRPr lang="pt-PT" dirty="0"/>
          </a:p>
        </p:txBody>
      </p:sp>
      <p:sp>
        <p:nvSpPr>
          <p:cNvPr id="53249" name="Rectangle 1"/>
          <p:cNvSpPr>
            <a:spLocks noChangeArrowheads="1"/>
          </p:cNvSpPr>
          <p:nvPr/>
        </p:nvSpPr>
        <p:spPr bwMode="auto">
          <a:xfrm>
            <a:off x="609600" y="1600200"/>
            <a:ext cx="7848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800" b="1" dirty="0">
                <a:latin typeface="Arial" pitchFamily="34" charset="0"/>
                <a:cs typeface="Arial" pitchFamily="34" charset="0"/>
              </a:rPr>
              <a:t>The new legal statute for animals in Portugal</a:t>
            </a:r>
            <a:endParaRPr lang="pt-PT" sz="2800" dirty="0">
              <a:latin typeface="Arial" pitchFamily="34" charset="0"/>
              <a:cs typeface="Arial" pitchFamily="34" charset="0"/>
            </a:endParaRPr>
          </a:p>
        </p:txBody>
      </p:sp>
      <p:pic>
        <p:nvPicPr>
          <p:cNvPr id="9" name="Imagem 8" descr="D:\Meus documentos\Equitação\Escola Nacional de Equitação\EEN\Erasmus Plus-2017 - SPINE\Laws and Regulations\DRE logo.png"/>
          <p:cNvPicPr/>
          <p:nvPr/>
        </p:nvPicPr>
        <p:blipFill>
          <a:blip r:embed="rId2" cstate="print"/>
          <a:srcRect/>
          <a:stretch>
            <a:fillRect/>
          </a:stretch>
        </p:blipFill>
        <p:spPr bwMode="auto">
          <a:xfrm>
            <a:off x="2438400" y="2590800"/>
            <a:ext cx="3962400" cy="1981200"/>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dirty="0"/>
              <a:t>Animal Welfare</a:t>
            </a:r>
            <a:endParaRPr lang="pt-PT" dirty="0"/>
          </a:p>
        </p:txBody>
      </p:sp>
      <p:sp>
        <p:nvSpPr>
          <p:cNvPr id="53249" name="Rectangle 1"/>
          <p:cNvSpPr>
            <a:spLocks noChangeArrowheads="1"/>
          </p:cNvSpPr>
          <p:nvPr/>
        </p:nvSpPr>
        <p:spPr bwMode="auto">
          <a:xfrm>
            <a:off x="914400" y="2667000"/>
            <a:ext cx="73914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pt-PT" sz="3200" dirty="0" err="1">
                <a:solidFill>
                  <a:srgbClr val="002060"/>
                </a:solidFill>
                <a:latin typeface="Arial" pitchFamily="34" charset="0"/>
                <a:cs typeface="Arial" pitchFamily="34" charset="0"/>
              </a:rPr>
              <a:t>All</a:t>
            </a:r>
            <a:r>
              <a:rPr lang="pt-PT" sz="3200" dirty="0">
                <a:solidFill>
                  <a:srgbClr val="002060"/>
                </a:solidFill>
                <a:latin typeface="Arial" pitchFamily="34" charset="0"/>
                <a:cs typeface="Arial" pitchFamily="34" charset="0"/>
              </a:rPr>
              <a:t> </a:t>
            </a:r>
            <a:r>
              <a:rPr lang="pt-PT" sz="3200" dirty="0" err="1">
                <a:solidFill>
                  <a:srgbClr val="002060"/>
                </a:solidFill>
                <a:latin typeface="Arial" pitchFamily="34" charset="0"/>
                <a:cs typeface="Arial" pitchFamily="34" charset="0"/>
              </a:rPr>
              <a:t>animals</a:t>
            </a:r>
            <a:r>
              <a:rPr lang="pt-PT" sz="3200" dirty="0">
                <a:solidFill>
                  <a:srgbClr val="002060"/>
                </a:solidFill>
                <a:latin typeface="Arial" pitchFamily="34" charset="0"/>
                <a:cs typeface="Arial" pitchFamily="34" charset="0"/>
              </a:rPr>
              <a:t> are no </a:t>
            </a:r>
            <a:r>
              <a:rPr lang="pt-PT" sz="3200" dirty="0" err="1">
                <a:solidFill>
                  <a:srgbClr val="002060"/>
                </a:solidFill>
                <a:latin typeface="Arial" pitchFamily="34" charset="0"/>
                <a:cs typeface="Arial" pitchFamily="34" charset="0"/>
              </a:rPr>
              <a:t>longer</a:t>
            </a:r>
            <a:r>
              <a:rPr lang="pt-PT" sz="3200" dirty="0">
                <a:solidFill>
                  <a:srgbClr val="002060"/>
                </a:solidFill>
                <a:latin typeface="Arial" pitchFamily="34" charset="0"/>
                <a:cs typeface="Arial" pitchFamily="34" charset="0"/>
              </a:rPr>
              <a:t> </a:t>
            </a:r>
            <a:r>
              <a:rPr lang="pt-PT" sz="3200" dirty="0" err="1">
                <a:solidFill>
                  <a:srgbClr val="002060"/>
                </a:solidFill>
                <a:latin typeface="Arial" pitchFamily="34" charset="0"/>
                <a:cs typeface="Arial" pitchFamily="34" charset="0"/>
              </a:rPr>
              <a:t>considered</a:t>
            </a:r>
            <a:r>
              <a:rPr lang="pt-PT" sz="3200" dirty="0">
                <a:solidFill>
                  <a:srgbClr val="002060"/>
                </a:solidFill>
                <a:latin typeface="Arial" pitchFamily="34" charset="0"/>
                <a:cs typeface="Arial" pitchFamily="34" charset="0"/>
              </a:rPr>
              <a:t> as </a:t>
            </a:r>
            <a:r>
              <a:rPr lang="pt-PT" sz="3200" b="1" dirty="0" err="1">
                <a:solidFill>
                  <a:srgbClr val="002060"/>
                </a:solidFill>
                <a:latin typeface="Arial" pitchFamily="34" charset="0"/>
                <a:cs typeface="Arial" pitchFamily="34" charset="0"/>
              </a:rPr>
              <a:t>things</a:t>
            </a:r>
            <a:r>
              <a:rPr lang="pt-PT" sz="3200" dirty="0">
                <a:solidFill>
                  <a:srgbClr val="002060"/>
                </a:solidFill>
                <a:latin typeface="Arial" pitchFamily="34" charset="0"/>
                <a:cs typeface="Arial" pitchFamily="34" charset="0"/>
              </a:rPr>
              <a:t>, </a:t>
            </a:r>
            <a:r>
              <a:rPr lang="pt-PT" sz="3200" dirty="0" err="1">
                <a:solidFill>
                  <a:srgbClr val="002060"/>
                </a:solidFill>
                <a:latin typeface="Arial" pitchFamily="34" charset="0"/>
                <a:cs typeface="Arial" pitchFamily="34" charset="0"/>
              </a:rPr>
              <a:t>but</a:t>
            </a:r>
            <a:r>
              <a:rPr lang="pt-PT" sz="3200" dirty="0">
                <a:solidFill>
                  <a:srgbClr val="002060"/>
                </a:solidFill>
                <a:latin typeface="Arial" pitchFamily="34" charset="0"/>
                <a:cs typeface="Arial" pitchFamily="34" charset="0"/>
              </a:rPr>
              <a:t> </a:t>
            </a:r>
            <a:r>
              <a:rPr lang="pt-PT" sz="3200" dirty="0" err="1">
                <a:solidFill>
                  <a:srgbClr val="002060"/>
                </a:solidFill>
                <a:latin typeface="Arial" pitchFamily="34" charset="0"/>
                <a:cs typeface="Arial" pitchFamily="34" charset="0"/>
              </a:rPr>
              <a:t>admitted</a:t>
            </a:r>
            <a:r>
              <a:rPr lang="pt-PT" sz="3200" dirty="0">
                <a:solidFill>
                  <a:srgbClr val="002060"/>
                </a:solidFill>
                <a:latin typeface="Arial" pitchFamily="34" charset="0"/>
                <a:cs typeface="Arial" pitchFamily="34" charset="0"/>
              </a:rPr>
              <a:t> as </a:t>
            </a:r>
            <a:r>
              <a:rPr lang="pt-PT" sz="3200" b="1" dirty="0" err="1">
                <a:solidFill>
                  <a:srgbClr val="002060"/>
                </a:solidFill>
                <a:latin typeface="Arial" pitchFamily="34" charset="0"/>
                <a:cs typeface="Arial" pitchFamily="34" charset="0"/>
              </a:rPr>
              <a:t>living</a:t>
            </a:r>
            <a:r>
              <a:rPr lang="pt-PT" sz="3200" b="1" dirty="0">
                <a:solidFill>
                  <a:srgbClr val="002060"/>
                </a:solidFill>
                <a:latin typeface="Arial" pitchFamily="34" charset="0"/>
                <a:cs typeface="Arial" pitchFamily="34" charset="0"/>
              </a:rPr>
              <a:t> </a:t>
            </a:r>
            <a:r>
              <a:rPr lang="pt-PT" sz="3200" b="1" dirty="0" err="1">
                <a:solidFill>
                  <a:srgbClr val="002060"/>
                </a:solidFill>
                <a:latin typeface="Arial" pitchFamily="34" charset="0"/>
                <a:cs typeface="Arial" pitchFamily="34" charset="0"/>
              </a:rPr>
              <a:t>beens</a:t>
            </a:r>
            <a:r>
              <a:rPr lang="pt-PT" sz="3200" b="1" dirty="0">
                <a:solidFill>
                  <a:srgbClr val="002060"/>
                </a:solidFill>
                <a:latin typeface="Arial" pitchFamily="34" charset="0"/>
                <a:cs typeface="Arial" pitchFamily="34" charset="0"/>
              </a:rPr>
              <a:t> </a:t>
            </a:r>
            <a:r>
              <a:rPr lang="pt-PT" sz="3200" b="1" dirty="0" err="1">
                <a:solidFill>
                  <a:srgbClr val="002060"/>
                </a:solidFill>
                <a:latin typeface="Arial" pitchFamily="34" charset="0"/>
                <a:cs typeface="Arial" pitchFamily="34" charset="0"/>
              </a:rPr>
              <a:t>with</a:t>
            </a:r>
            <a:r>
              <a:rPr lang="pt-PT" sz="3200" b="1" dirty="0">
                <a:solidFill>
                  <a:srgbClr val="002060"/>
                </a:solidFill>
                <a:latin typeface="Arial" pitchFamily="34" charset="0"/>
                <a:cs typeface="Arial" pitchFamily="34" charset="0"/>
              </a:rPr>
              <a:t> feelings, </a:t>
            </a:r>
            <a:r>
              <a:rPr lang="pt-PT" sz="3200" dirty="0" err="1">
                <a:solidFill>
                  <a:srgbClr val="002060"/>
                </a:solidFill>
                <a:latin typeface="Arial" pitchFamily="34" charset="0"/>
                <a:cs typeface="Arial" pitchFamily="34" charset="0"/>
              </a:rPr>
              <a:t>having</a:t>
            </a:r>
            <a:r>
              <a:rPr lang="pt-PT" sz="3200" dirty="0">
                <a:solidFill>
                  <a:srgbClr val="002060"/>
                </a:solidFill>
                <a:latin typeface="Arial" pitchFamily="34" charset="0"/>
                <a:cs typeface="Arial" pitchFamily="34" charset="0"/>
              </a:rPr>
              <a:t> </a:t>
            </a:r>
            <a:r>
              <a:rPr lang="pt-PT" sz="3200" dirty="0" err="1">
                <a:solidFill>
                  <a:srgbClr val="002060"/>
                </a:solidFill>
                <a:latin typeface="Arial" pitchFamily="34" charset="0"/>
                <a:cs typeface="Arial" pitchFamily="34" charset="0"/>
              </a:rPr>
              <a:t>now</a:t>
            </a:r>
            <a:r>
              <a:rPr lang="pt-PT" sz="3200" dirty="0">
                <a:solidFill>
                  <a:srgbClr val="002060"/>
                </a:solidFill>
                <a:latin typeface="Arial" pitchFamily="34" charset="0"/>
                <a:cs typeface="Arial" pitchFamily="34" charset="0"/>
              </a:rPr>
              <a:t> a </a:t>
            </a:r>
            <a:r>
              <a:rPr lang="pt-PT" sz="3200" dirty="0" err="1">
                <a:solidFill>
                  <a:srgbClr val="002060"/>
                </a:solidFill>
                <a:latin typeface="Arial" pitchFamily="34" charset="0"/>
                <a:cs typeface="Arial" pitchFamily="34" charset="0"/>
              </a:rPr>
              <a:t>new</a:t>
            </a:r>
            <a:r>
              <a:rPr lang="pt-PT" sz="3200" dirty="0">
                <a:solidFill>
                  <a:srgbClr val="002060"/>
                </a:solidFill>
                <a:latin typeface="Arial" pitchFamily="34" charset="0"/>
                <a:cs typeface="Arial" pitchFamily="34" charset="0"/>
              </a:rPr>
              <a:t> legal </a:t>
            </a:r>
            <a:r>
              <a:rPr lang="pt-PT" sz="3200" dirty="0" err="1">
                <a:solidFill>
                  <a:srgbClr val="002060"/>
                </a:solidFill>
                <a:latin typeface="Arial" pitchFamily="34" charset="0"/>
                <a:cs typeface="Arial" pitchFamily="34" charset="0"/>
              </a:rPr>
              <a:t>statute</a:t>
            </a:r>
            <a:r>
              <a:rPr lang="pt-PT" sz="3200" dirty="0">
                <a:solidFill>
                  <a:srgbClr val="002060"/>
                </a:solidFill>
                <a:latin typeface="Arial" pitchFamily="34" charset="0"/>
                <a:cs typeface="Arial" pitchFamily="34" charset="0"/>
              </a:rPr>
              <a:t>.</a:t>
            </a:r>
          </a:p>
        </p:txBody>
      </p:sp>
      <p:pic>
        <p:nvPicPr>
          <p:cNvPr id="13" name="Imagem 12" descr="D:\Meus documentos\Equitação\Escola Nacional de Equitação\EEN\Erasmus Plus-2017 - SPINE\Laws and Regulations\DRE logo.png"/>
          <p:cNvPicPr/>
          <p:nvPr/>
        </p:nvPicPr>
        <p:blipFill>
          <a:blip r:embed="rId2" cstate="print"/>
          <a:srcRect/>
          <a:stretch>
            <a:fillRect/>
          </a:stretch>
        </p:blipFill>
        <p:spPr bwMode="auto">
          <a:xfrm>
            <a:off x="1143000" y="1219200"/>
            <a:ext cx="2219325" cy="1009650"/>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dirty="0"/>
              <a:t>Animal Welfare</a:t>
            </a:r>
            <a:endParaRPr lang="pt-PT" dirty="0"/>
          </a:p>
        </p:txBody>
      </p:sp>
      <p:sp>
        <p:nvSpPr>
          <p:cNvPr id="53249" name="Rectangle 1"/>
          <p:cNvSpPr>
            <a:spLocks noChangeArrowheads="1"/>
          </p:cNvSpPr>
          <p:nvPr/>
        </p:nvSpPr>
        <p:spPr bwMode="auto">
          <a:xfrm>
            <a:off x="914400" y="2590800"/>
            <a:ext cx="73914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de-DE" sz="2800" dirty="0">
                <a:latin typeface="Arial" pitchFamily="34" charset="0"/>
                <a:cs typeface="Arial" pitchFamily="34" charset="0"/>
              </a:rPr>
              <a:t>Animals are not considered as </a:t>
            </a:r>
            <a:r>
              <a:rPr lang="de-DE" sz="2800" b="1" dirty="0">
                <a:latin typeface="Arial" pitchFamily="34" charset="0"/>
                <a:cs typeface="Arial" pitchFamily="34" charset="0"/>
              </a:rPr>
              <a:t>things</a:t>
            </a:r>
            <a:r>
              <a:rPr lang="de-DE" sz="2800" dirty="0">
                <a:latin typeface="Arial" pitchFamily="34" charset="0"/>
                <a:cs typeface="Arial" pitchFamily="34" charset="0"/>
              </a:rPr>
              <a:t>, but they can be still property of someone; </a:t>
            </a:r>
            <a:endParaRPr lang="pt-PT" sz="2800" dirty="0">
              <a:solidFill>
                <a:srgbClr val="FFFF00"/>
              </a:solidFill>
              <a:latin typeface="Arial" pitchFamily="34" charset="0"/>
              <a:cs typeface="Arial" pitchFamily="34" charset="0"/>
            </a:endParaRPr>
          </a:p>
        </p:txBody>
      </p:sp>
      <p:pic>
        <p:nvPicPr>
          <p:cNvPr id="13" name="Imagem 12" descr="D:\Meus documentos\Equitação\Escola Nacional de Equitação\EEN\Erasmus Plus-2017 - SPINE\Laws and Regulations\DRE logo.png"/>
          <p:cNvPicPr/>
          <p:nvPr/>
        </p:nvPicPr>
        <p:blipFill>
          <a:blip r:embed="rId2" cstate="print"/>
          <a:srcRect/>
          <a:stretch>
            <a:fillRect/>
          </a:stretch>
        </p:blipFill>
        <p:spPr bwMode="auto">
          <a:xfrm>
            <a:off x="1143000" y="1219200"/>
            <a:ext cx="2219325" cy="1009650"/>
          </a:xfrm>
          <a:prstGeom prst="rect">
            <a:avLst/>
          </a:prstGeom>
          <a:noFill/>
          <a:ln w="9525">
            <a:noFill/>
            <a:miter lim="800000"/>
            <a:headEnd/>
            <a:tailEnd/>
          </a:ln>
        </p:spPr>
      </p:pic>
      <p:sp>
        <p:nvSpPr>
          <p:cNvPr id="8" name="Rectângulo 7"/>
          <p:cNvSpPr/>
          <p:nvPr/>
        </p:nvSpPr>
        <p:spPr>
          <a:xfrm>
            <a:off x="914400" y="3810000"/>
            <a:ext cx="6781800" cy="1815882"/>
          </a:xfrm>
          <a:prstGeom prst="rect">
            <a:avLst/>
          </a:prstGeom>
        </p:spPr>
        <p:txBody>
          <a:bodyPr wrap="square">
            <a:spAutoFit/>
          </a:bodyPr>
          <a:lstStyle/>
          <a:p>
            <a:pPr algn="just"/>
            <a:r>
              <a:rPr lang="de-DE" sz="2800" dirty="0">
                <a:latin typeface="Arial" pitchFamily="34" charset="0"/>
                <a:cs typeface="Arial" pitchFamily="34" charset="0"/>
              </a:rPr>
              <a:t>This claim of property </a:t>
            </a:r>
            <a:r>
              <a:rPr lang="de-DE" sz="2800" b="1" dirty="0">
                <a:latin typeface="Arial" pitchFamily="34" charset="0"/>
                <a:cs typeface="Arial" pitchFamily="34" charset="0"/>
              </a:rPr>
              <a:t>does not give the owner the rigth to the to provoque  pain, suffering, bat treatments, abadonement or death</a:t>
            </a:r>
            <a:r>
              <a:rPr lang="en-US" sz="2800" dirty="0">
                <a:latin typeface="Arial" pitchFamily="34" charset="0"/>
                <a:cs typeface="Arial" pitchFamily="34" charset="0"/>
              </a:rPr>
              <a:t>.</a:t>
            </a:r>
            <a:endParaRPr lang="pt-PT" sz="2800" dirty="0">
              <a:latin typeface="Arial" pitchFamily="34" charset="0"/>
              <a:cs typeface="Arial"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dirty="0"/>
              <a:t>Animal Welfare</a:t>
            </a:r>
            <a:endParaRPr lang="pt-PT" dirty="0"/>
          </a:p>
        </p:txBody>
      </p:sp>
      <p:sp>
        <p:nvSpPr>
          <p:cNvPr id="53249" name="Rectangle 1"/>
          <p:cNvSpPr>
            <a:spLocks noChangeArrowheads="1"/>
          </p:cNvSpPr>
          <p:nvPr/>
        </p:nvSpPr>
        <p:spPr bwMode="auto">
          <a:xfrm>
            <a:off x="914400" y="2286000"/>
            <a:ext cx="73914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dirty="0">
                <a:latin typeface="Arial" pitchFamily="34" charset="0"/>
                <a:cs typeface="Arial" pitchFamily="34" charset="0"/>
              </a:rPr>
              <a:t>In case of divorce, animals must be given to one or both owners, considering the concern of all the family members and the welfare of the animal in question;</a:t>
            </a:r>
            <a:endParaRPr lang="pt-PT" sz="2800" dirty="0">
              <a:solidFill>
                <a:srgbClr val="FFFF00"/>
              </a:solidFill>
              <a:latin typeface="Arial" pitchFamily="34" charset="0"/>
              <a:cs typeface="Arial" pitchFamily="34" charset="0"/>
            </a:endParaRPr>
          </a:p>
        </p:txBody>
      </p:sp>
      <p:pic>
        <p:nvPicPr>
          <p:cNvPr id="13" name="Imagem 12" descr="D:\Meus documentos\Equitação\Escola Nacional de Equitação\EEN\Erasmus Plus-2017 - SPINE\Laws and Regulations\DRE logo.png"/>
          <p:cNvPicPr/>
          <p:nvPr/>
        </p:nvPicPr>
        <p:blipFill>
          <a:blip r:embed="rId2" cstate="print"/>
          <a:srcRect/>
          <a:stretch>
            <a:fillRect/>
          </a:stretch>
        </p:blipFill>
        <p:spPr bwMode="auto">
          <a:xfrm>
            <a:off x="1143000" y="1219200"/>
            <a:ext cx="2219325" cy="1009650"/>
          </a:xfrm>
          <a:prstGeom prst="rect">
            <a:avLst/>
          </a:prstGeom>
          <a:noFill/>
          <a:ln w="9525">
            <a:noFill/>
            <a:miter lim="800000"/>
            <a:headEnd/>
            <a:tailEnd/>
          </a:ln>
        </p:spPr>
      </p:pic>
      <p:sp>
        <p:nvSpPr>
          <p:cNvPr id="8" name="Rectângulo 7"/>
          <p:cNvSpPr/>
          <p:nvPr/>
        </p:nvSpPr>
        <p:spPr>
          <a:xfrm>
            <a:off x="990600" y="4114800"/>
            <a:ext cx="6781800" cy="1384995"/>
          </a:xfrm>
          <a:prstGeom prst="rect">
            <a:avLst/>
          </a:prstGeom>
        </p:spPr>
        <p:txBody>
          <a:bodyPr wrap="square">
            <a:spAutoFit/>
          </a:bodyPr>
          <a:lstStyle/>
          <a:p>
            <a:pPr algn="just"/>
            <a:r>
              <a:rPr lang="en-US" sz="2800" dirty="0">
                <a:latin typeface="Arial" pitchFamily="34" charset="0"/>
                <a:cs typeface="Arial" pitchFamily="34" charset="0"/>
              </a:rPr>
              <a:t>In case of a contentious divorce, the judge will decide to whom the animal will be conferred to.</a:t>
            </a:r>
            <a:endParaRPr lang="pt-PT" sz="2800"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0600" y="274638"/>
            <a:ext cx="7696200" cy="1143000"/>
          </a:xfrm>
        </p:spPr>
        <p:txBody>
          <a:bodyPr>
            <a:normAutofit fontScale="90000"/>
          </a:bodyPr>
          <a:lstStyle/>
          <a:p>
            <a:r>
              <a:rPr lang="pt-PT" b="1" dirty="0" err="1"/>
              <a:t>European</a:t>
            </a:r>
            <a:r>
              <a:rPr lang="pt-PT" b="1" dirty="0"/>
              <a:t> </a:t>
            </a:r>
            <a:r>
              <a:rPr lang="pt-PT" b="1" dirty="0" err="1"/>
              <a:t>Qualifications</a:t>
            </a:r>
            <a:r>
              <a:rPr lang="pt-PT" b="1" dirty="0"/>
              <a:t> Framework (EQF) </a:t>
            </a:r>
          </a:p>
        </p:txBody>
      </p:sp>
      <p:pic>
        <p:nvPicPr>
          <p:cNvPr id="5" name="Kuva 1" descr="LOGO.gif"/>
          <p:cNvPicPr>
            <a:picLocks noGrp="1" noChangeAspect="1" noChangeArrowheads="1"/>
          </p:cNvPicPr>
          <p:nvPr>
            <p:ph idx="1"/>
          </p:nvPr>
        </p:nvPicPr>
        <p:blipFill>
          <a:blip r:embed="rId2" cstate="print"/>
          <a:srcRect/>
          <a:stretch>
            <a:fillRect/>
          </a:stretch>
        </p:blipFill>
        <p:spPr bwMode="auto">
          <a:xfrm>
            <a:off x="152400" y="228600"/>
            <a:ext cx="889000" cy="66675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2438400" y="2819400"/>
            <a:ext cx="4186814" cy="1524000"/>
          </a:xfrm>
          <a:prstGeom prst="rect">
            <a:avLst/>
          </a:prstGeom>
          <a:noFill/>
          <a:ln w="9525">
            <a:noFill/>
            <a:miter lim="800000"/>
            <a:headEnd/>
            <a:tailEnd/>
          </a:ln>
          <a:effectLst/>
        </p:spPr>
      </p:pic>
      <p:pic>
        <p:nvPicPr>
          <p:cNvPr id="8" name="Bildobjekt 8"/>
          <p:cNvPicPr>
            <a:picLocks noChangeAspect="1" noChangeArrowheads="1"/>
          </p:cNvPicPr>
          <p:nvPr/>
        </p:nvPicPr>
        <p:blipFill>
          <a:blip r:embed="rId4" cstate="print"/>
          <a:srcRect/>
          <a:stretch>
            <a:fillRect/>
          </a:stretch>
        </p:blipFill>
        <p:spPr bwMode="auto">
          <a:xfrm>
            <a:off x="6084888" y="5967413"/>
            <a:ext cx="3059112" cy="873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dirty="0"/>
              <a:t>Animal Welfare</a:t>
            </a:r>
            <a:endParaRPr lang="pt-PT" dirty="0"/>
          </a:p>
        </p:txBody>
      </p:sp>
      <p:sp>
        <p:nvSpPr>
          <p:cNvPr id="53249" name="Rectangle 1"/>
          <p:cNvSpPr>
            <a:spLocks noChangeArrowheads="1"/>
          </p:cNvSpPr>
          <p:nvPr/>
        </p:nvSpPr>
        <p:spPr bwMode="auto">
          <a:xfrm>
            <a:off x="914400" y="3250288"/>
            <a:ext cx="73914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dirty="0">
                <a:latin typeface="Arial" pitchFamily="34" charset="0"/>
                <a:cs typeface="Arial" pitchFamily="34" charset="0"/>
              </a:rPr>
              <a:t>Stealing an animal can be punish with prison, up to tree years.</a:t>
            </a:r>
            <a:endParaRPr lang="pt-PT" sz="2800" dirty="0">
              <a:solidFill>
                <a:srgbClr val="FFFF00"/>
              </a:solidFill>
              <a:latin typeface="Arial" pitchFamily="34" charset="0"/>
              <a:cs typeface="Arial" pitchFamily="34" charset="0"/>
            </a:endParaRPr>
          </a:p>
        </p:txBody>
      </p:sp>
      <p:pic>
        <p:nvPicPr>
          <p:cNvPr id="13" name="Imagem 12" descr="D:\Meus documentos\Equitação\Escola Nacional de Equitação\EEN\Erasmus Plus-2017 - SPINE\Laws and Regulations\DRE logo.png"/>
          <p:cNvPicPr/>
          <p:nvPr/>
        </p:nvPicPr>
        <p:blipFill>
          <a:blip r:embed="rId2" cstate="print"/>
          <a:srcRect/>
          <a:stretch>
            <a:fillRect/>
          </a:stretch>
        </p:blipFill>
        <p:spPr bwMode="auto">
          <a:xfrm>
            <a:off x="1143000" y="1219200"/>
            <a:ext cx="2219325" cy="1009650"/>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dirty="0"/>
              <a:t>Animal Welfare</a:t>
            </a:r>
            <a:endParaRPr lang="pt-PT" dirty="0"/>
          </a:p>
        </p:txBody>
      </p:sp>
      <p:sp>
        <p:nvSpPr>
          <p:cNvPr id="53249" name="Rectangle 1"/>
          <p:cNvSpPr>
            <a:spLocks noChangeArrowheads="1"/>
          </p:cNvSpPr>
          <p:nvPr/>
        </p:nvSpPr>
        <p:spPr bwMode="auto">
          <a:xfrm>
            <a:off x="685800" y="3034844"/>
            <a:ext cx="7620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en-US" sz="2800" dirty="0">
                <a:latin typeface="Arial" pitchFamily="34" charset="0"/>
                <a:cs typeface="Arial" pitchFamily="34" charset="0"/>
              </a:rPr>
              <a:t>The owner must guarantee the welfare of the animal and respect the specific characteristics of each species.</a:t>
            </a:r>
            <a:endParaRPr lang="pt-PT" sz="2800" dirty="0">
              <a:latin typeface="Arial" pitchFamily="34" charset="0"/>
              <a:cs typeface="Arial" pitchFamily="34" charset="0"/>
            </a:endParaRPr>
          </a:p>
        </p:txBody>
      </p:sp>
      <p:pic>
        <p:nvPicPr>
          <p:cNvPr id="13" name="Imagem 12" descr="D:\Meus documentos\Equitação\Escola Nacional de Equitação\EEN\Erasmus Plus-2017 - SPINE\Laws and Regulations\DRE logo.png"/>
          <p:cNvPicPr/>
          <p:nvPr/>
        </p:nvPicPr>
        <p:blipFill>
          <a:blip r:embed="rId2" cstate="print"/>
          <a:srcRect/>
          <a:stretch>
            <a:fillRect/>
          </a:stretch>
        </p:blipFill>
        <p:spPr bwMode="auto">
          <a:xfrm>
            <a:off x="1143000" y="1219200"/>
            <a:ext cx="2219325" cy="1009650"/>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GB" dirty="0"/>
              <a:t>Laws and Cultural Practices in Each Country</a:t>
            </a:r>
            <a:endParaRPr lang="pt-PT" dirty="0"/>
          </a:p>
        </p:txBody>
      </p:sp>
      <p:sp>
        <p:nvSpPr>
          <p:cNvPr id="6" name="CaixaDeTexto 5"/>
          <p:cNvSpPr txBox="1"/>
          <p:nvPr/>
        </p:nvSpPr>
        <p:spPr>
          <a:xfrm>
            <a:off x="3124200" y="2667000"/>
            <a:ext cx="2133600" cy="1107996"/>
          </a:xfrm>
          <a:prstGeom prst="rect">
            <a:avLst/>
          </a:prstGeom>
          <a:noFill/>
        </p:spPr>
        <p:txBody>
          <a:bodyPr wrap="square" rtlCol="0">
            <a:spAutoFit/>
          </a:bodyPr>
          <a:lstStyle/>
          <a:p>
            <a:pPr algn="ctr"/>
            <a:r>
              <a:rPr lang="pt-PT" sz="4800" dirty="0" err="1">
                <a:solidFill>
                  <a:srgbClr val="002060"/>
                </a:solidFill>
                <a:latin typeface="Aharoni" panose="02010803020104030203" pitchFamily="2" charset="-79"/>
                <a:cs typeface="Aharoni" panose="02010803020104030203" pitchFamily="2" charset="-79"/>
              </a:rPr>
              <a:t>Why</a:t>
            </a:r>
            <a:r>
              <a:rPr lang="pt-PT" sz="6600" dirty="0">
                <a:solidFill>
                  <a:srgbClr val="002060"/>
                </a:solidFill>
                <a:latin typeface="Aharoni" panose="02010803020104030203" pitchFamily="2" charset="-79"/>
                <a:cs typeface="Aharoni" panose="02010803020104030203" pitchFamily="2" charset="-79"/>
              </a:rPr>
              <a:t>?</a:t>
            </a:r>
          </a:p>
        </p:txBody>
      </p:sp>
    </p:spTree>
    <p:extLst>
      <p:ext uri="{BB962C8B-B14F-4D97-AF65-F5344CB8AC3E}">
        <p14:creationId xmlns:p14="http://schemas.microsoft.com/office/powerpoint/2010/main" val="2177818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GB" dirty="0"/>
              <a:t>Laws and Cultural Practices in Each Country</a:t>
            </a:r>
            <a:endParaRPr lang="pt-PT" dirty="0"/>
          </a:p>
        </p:txBody>
      </p:sp>
      <p:sp>
        <p:nvSpPr>
          <p:cNvPr id="53249" name="Rectangle 1"/>
          <p:cNvSpPr>
            <a:spLocks noChangeArrowheads="1"/>
          </p:cNvSpPr>
          <p:nvPr/>
        </p:nvSpPr>
        <p:spPr bwMode="auto">
          <a:xfrm>
            <a:off x="685800" y="4343400"/>
            <a:ext cx="7620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3200" b="1" dirty="0">
                <a:latin typeface="Arial" pitchFamily="34" charset="0"/>
                <a:cs typeface="Arial" pitchFamily="34" charset="0"/>
              </a:rPr>
              <a:t>Portugal, some characteristics:</a:t>
            </a:r>
            <a:endParaRPr lang="pt-PT" sz="3200" dirty="0">
              <a:latin typeface="Arial" pitchFamily="34" charset="0"/>
              <a:cs typeface="Arial" pitchFamily="34" charset="0"/>
            </a:endParaRPr>
          </a:p>
        </p:txBody>
      </p:sp>
      <p:pic>
        <p:nvPicPr>
          <p:cNvPr id="8" name="Picture 2" descr="Resultado de imagem para imagens da bandeira de portugal"/>
          <p:cNvPicPr>
            <a:picLocks noChangeAspect="1" noChangeArrowheads="1"/>
          </p:cNvPicPr>
          <p:nvPr/>
        </p:nvPicPr>
        <p:blipFill>
          <a:blip r:embed="rId2" cstate="print"/>
          <a:srcRect/>
          <a:stretch>
            <a:fillRect/>
          </a:stretch>
        </p:blipFill>
        <p:spPr bwMode="auto">
          <a:xfrm>
            <a:off x="2667000" y="1676400"/>
            <a:ext cx="3581400" cy="2239814"/>
          </a:xfrm>
          <a:prstGeom prst="rect">
            <a:avLst/>
          </a:prstGeo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GB" dirty="0"/>
              <a:t>Laws and Cultural Practices in Each Country</a:t>
            </a:r>
            <a:endParaRPr lang="pt-PT" dirty="0"/>
          </a:p>
        </p:txBody>
      </p:sp>
      <p:sp>
        <p:nvSpPr>
          <p:cNvPr id="53249" name="Rectangle 1"/>
          <p:cNvSpPr>
            <a:spLocks noChangeArrowheads="1"/>
          </p:cNvSpPr>
          <p:nvPr/>
        </p:nvSpPr>
        <p:spPr bwMode="auto">
          <a:xfrm>
            <a:off x="533400" y="2743200"/>
            <a:ext cx="7620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en-US" sz="2400" dirty="0">
                <a:latin typeface="Arial" pitchFamily="34" charset="0"/>
                <a:cs typeface="Arial" pitchFamily="34" charset="0"/>
              </a:rPr>
              <a:t>Notwithstanding the fact that it was a very profitable activity, Portugal was one of the first countries to </a:t>
            </a:r>
            <a:r>
              <a:rPr lang="en-US" sz="2400" b="1" dirty="0">
                <a:latin typeface="Arial" pitchFamily="34" charset="0"/>
                <a:cs typeface="Arial" pitchFamily="34" charset="0"/>
              </a:rPr>
              <a:t>abolish slavery</a:t>
            </a:r>
            <a:r>
              <a:rPr lang="en-US" sz="2400" dirty="0">
                <a:latin typeface="Arial" pitchFamily="34" charset="0"/>
                <a:cs typeface="Arial" pitchFamily="34" charset="0"/>
              </a:rPr>
              <a:t>. </a:t>
            </a:r>
          </a:p>
          <a:p>
            <a:pPr lvl="0" algn="just"/>
            <a:endParaRPr lang="en-US" sz="2400" dirty="0">
              <a:latin typeface="Arial" pitchFamily="34" charset="0"/>
              <a:cs typeface="Arial" pitchFamily="34" charset="0"/>
            </a:endParaRPr>
          </a:p>
          <a:p>
            <a:pPr lvl="0" algn="just"/>
            <a:r>
              <a:rPr lang="en-US" sz="2400" dirty="0">
                <a:latin typeface="Arial" pitchFamily="34" charset="0"/>
                <a:cs typeface="Arial" pitchFamily="34" charset="0"/>
              </a:rPr>
              <a:t>The process started in 1761 with the slavery abolishment in the European territory and in the Indian colonies and in 1856 it was proclaimed in all the Portuguese empire.</a:t>
            </a:r>
            <a:endParaRPr lang="pt-PT" sz="2400" dirty="0">
              <a:latin typeface="Arial" pitchFamily="34" charset="0"/>
              <a:cs typeface="Arial" pitchFamily="34" charset="0"/>
            </a:endParaRPr>
          </a:p>
        </p:txBody>
      </p:sp>
      <p:pic>
        <p:nvPicPr>
          <p:cNvPr id="92162" name="Picture 2" descr="Resultado de imagem para imagens da bandeira de portugal"/>
          <p:cNvPicPr>
            <a:picLocks noChangeAspect="1" noChangeArrowheads="1"/>
          </p:cNvPicPr>
          <p:nvPr/>
        </p:nvPicPr>
        <p:blipFill>
          <a:blip r:embed="rId2" cstate="print"/>
          <a:srcRect/>
          <a:stretch>
            <a:fillRect/>
          </a:stretch>
        </p:blipFill>
        <p:spPr bwMode="auto">
          <a:xfrm>
            <a:off x="838200" y="1524000"/>
            <a:ext cx="1905000" cy="1191390"/>
          </a:xfrm>
          <a:prstGeom prst="rect">
            <a:avLst/>
          </a:prstGeom>
          <a:no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GB" dirty="0"/>
              <a:t>Laws and Cultural Practices in Each Country</a:t>
            </a:r>
            <a:endParaRPr lang="pt-PT" dirty="0"/>
          </a:p>
        </p:txBody>
      </p:sp>
      <p:sp>
        <p:nvSpPr>
          <p:cNvPr id="53249" name="Rectangle 1"/>
          <p:cNvSpPr>
            <a:spLocks noChangeArrowheads="1"/>
          </p:cNvSpPr>
          <p:nvPr/>
        </p:nvSpPr>
        <p:spPr bwMode="auto">
          <a:xfrm>
            <a:off x="609600" y="3505200"/>
            <a:ext cx="7620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3200" dirty="0">
                <a:latin typeface="Arial" pitchFamily="34" charset="0"/>
                <a:cs typeface="Arial" pitchFamily="34" charset="0"/>
              </a:rPr>
              <a:t>Portugal was the first European country to abolish </a:t>
            </a:r>
            <a:r>
              <a:rPr lang="en-US" sz="3200" b="1" dirty="0">
                <a:latin typeface="Arial" pitchFamily="34" charset="0"/>
                <a:cs typeface="Arial" pitchFamily="34" charset="0"/>
              </a:rPr>
              <a:t>death penalty</a:t>
            </a:r>
            <a:r>
              <a:rPr lang="en-US" sz="3200" dirty="0">
                <a:latin typeface="Arial" pitchFamily="34" charset="0"/>
                <a:cs typeface="Arial" pitchFamily="34" charset="0"/>
              </a:rPr>
              <a:t> (1852).</a:t>
            </a:r>
            <a:endParaRPr lang="pt-PT" sz="3200" dirty="0">
              <a:latin typeface="Arial" pitchFamily="34" charset="0"/>
              <a:cs typeface="Arial" pitchFamily="34" charset="0"/>
            </a:endParaRPr>
          </a:p>
        </p:txBody>
      </p:sp>
      <p:pic>
        <p:nvPicPr>
          <p:cNvPr id="92162" name="Picture 2" descr="Resultado de imagem para imagens da bandeira de portugal"/>
          <p:cNvPicPr>
            <a:picLocks noChangeAspect="1" noChangeArrowheads="1"/>
          </p:cNvPicPr>
          <p:nvPr/>
        </p:nvPicPr>
        <p:blipFill>
          <a:blip r:embed="rId2" cstate="print"/>
          <a:srcRect/>
          <a:stretch>
            <a:fillRect/>
          </a:stretch>
        </p:blipFill>
        <p:spPr bwMode="auto">
          <a:xfrm>
            <a:off x="838200" y="1524000"/>
            <a:ext cx="1905000" cy="1191390"/>
          </a:xfrm>
          <a:prstGeom prst="rect">
            <a:avLst/>
          </a:prstGeom>
          <a:noFill/>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GB" dirty="0"/>
              <a:t>Laws and Cultural Practices in Each Country</a:t>
            </a:r>
            <a:endParaRPr lang="pt-PT" dirty="0"/>
          </a:p>
        </p:txBody>
      </p:sp>
      <p:sp>
        <p:nvSpPr>
          <p:cNvPr id="53249" name="Rectangle 1"/>
          <p:cNvSpPr>
            <a:spLocks noChangeArrowheads="1"/>
          </p:cNvSpPr>
          <p:nvPr/>
        </p:nvSpPr>
        <p:spPr bwMode="auto">
          <a:xfrm>
            <a:off x="609600" y="3258980"/>
            <a:ext cx="7620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3200" dirty="0">
                <a:solidFill>
                  <a:srgbClr val="002060"/>
                </a:solidFill>
                <a:latin typeface="Arial" pitchFamily="34" charset="0"/>
                <a:cs typeface="Arial" pitchFamily="34" charset="0"/>
              </a:rPr>
              <a:t>It is mainly a </a:t>
            </a:r>
            <a:r>
              <a:rPr lang="en-US" sz="3200" b="1" dirty="0">
                <a:solidFill>
                  <a:srgbClr val="002060"/>
                </a:solidFill>
                <a:latin typeface="Arial" pitchFamily="34" charset="0"/>
                <a:cs typeface="Arial" pitchFamily="34" charset="0"/>
              </a:rPr>
              <a:t>Catholic country</a:t>
            </a:r>
            <a:r>
              <a:rPr lang="en-US" sz="3200" dirty="0">
                <a:solidFill>
                  <a:srgbClr val="002060"/>
                </a:solidFill>
                <a:latin typeface="Arial" pitchFamily="34" charset="0"/>
                <a:cs typeface="Arial" pitchFamily="34" charset="0"/>
              </a:rPr>
              <a:t>, but in its Constitution, it is a </a:t>
            </a:r>
            <a:r>
              <a:rPr lang="en-US" sz="3200" b="1" dirty="0">
                <a:solidFill>
                  <a:srgbClr val="002060"/>
                </a:solidFill>
                <a:latin typeface="Arial" pitchFamily="34" charset="0"/>
                <a:cs typeface="Arial" pitchFamily="34" charset="0"/>
              </a:rPr>
              <a:t>Laic State</a:t>
            </a:r>
            <a:r>
              <a:rPr lang="en-US" sz="3200" dirty="0">
                <a:solidFill>
                  <a:srgbClr val="002060"/>
                </a:solidFill>
                <a:latin typeface="Arial" pitchFamily="34" charset="0"/>
                <a:cs typeface="Arial" pitchFamily="34" charset="0"/>
              </a:rPr>
              <a:t>, accepting all religions as equal.</a:t>
            </a:r>
            <a:endParaRPr lang="pt-PT" sz="3200" dirty="0">
              <a:solidFill>
                <a:srgbClr val="002060"/>
              </a:solidFill>
              <a:latin typeface="Arial" pitchFamily="34" charset="0"/>
              <a:cs typeface="Arial" pitchFamily="34" charset="0"/>
            </a:endParaRPr>
          </a:p>
        </p:txBody>
      </p:sp>
      <p:pic>
        <p:nvPicPr>
          <p:cNvPr id="92162" name="Picture 2" descr="Resultado de imagem para imagens da bandeira de portugal"/>
          <p:cNvPicPr>
            <a:picLocks noChangeAspect="1" noChangeArrowheads="1"/>
          </p:cNvPicPr>
          <p:nvPr/>
        </p:nvPicPr>
        <p:blipFill>
          <a:blip r:embed="rId2" cstate="print"/>
          <a:srcRect/>
          <a:stretch>
            <a:fillRect/>
          </a:stretch>
        </p:blipFill>
        <p:spPr bwMode="auto">
          <a:xfrm>
            <a:off x="838200" y="1524000"/>
            <a:ext cx="1905000" cy="1191390"/>
          </a:xfrm>
          <a:prstGeom prst="rect">
            <a:avLst/>
          </a:prstGeo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GB" dirty="0"/>
              <a:t>Laws and Cultural Practices in Each Country</a:t>
            </a:r>
            <a:endParaRPr lang="pt-PT" dirty="0"/>
          </a:p>
        </p:txBody>
      </p:sp>
      <p:sp>
        <p:nvSpPr>
          <p:cNvPr id="53249" name="Rectangle 1"/>
          <p:cNvSpPr>
            <a:spLocks noChangeArrowheads="1"/>
          </p:cNvSpPr>
          <p:nvPr/>
        </p:nvSpPr>
        <p:spPr bwMode="auto">
          <a:xfrm>
            <a:off x="609600" y="3258980"/>
            <a:ext cx="7620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en-US" sz="3200" dirty="0">
                <a:latin typeface="Arial" pitchFamily="34" charset="0"/>
                <a:cs typeface="Arial" pitchFamily="34" charset="0"/>
              </a:rPr>
              <a:t>The country lived a fascist regime from 1933 until 1974, which ended with a military revolution on the 24</a:t>
            </a:r>
            <a:r>
              <a:rPr lang="en-US" sz="3200" baseline="30000" dirty="0">
                <a:latin typeface="Arial" pitchFamily="34" charset="0"/>
                <a:cs typeface="Arial" pitchFamily="34" charset="0"/>
              </a:rPr>
              <a:t>th</a:t>
            </a:r>
            <a:r>
              <a:rPr lang="en-US" sz="3200" dirty="0">
                <a:latin typeface="Arial" pitchFamily="34" charset="0"/>
                <a:cs typeface="Arial" pitchFamily="34" charset="0"/>
              </a:rPr>
              <a:t> April.</a:t>
            </a:r>
            <a:endParaRPr lang="pt-PT" sz="3200" dirty="0">
              <a:latin typeface="Arial" pitchFamily="34" charset="0"/>
              <a:cs typeface="Arial" pitchFamily="34" charset="0"/>
            </a:endParaRPr>
          </a:p>
        </p:txBody>
      </p:sp>
      <p:pic>
        <p:nvPicPr>
          <p:cNvPr id="92162" name="Picture 2" descr="Resultado de imagem para imagens da bandeira de portugal"/>
          <p:cNvPicPr>
            <a:picLocks noChangeAspect="1" noChangeArrowheads="1"/>
          </p:cNvPicPr>
          <p:nvPr/>
        </p:nvPicPr>
        <p:blipFill>
          <a:blip r:embed="rId2" cstate="print"/>
          <a:srcRect/>
          <a:stretch>
            <a:fillRect/>
          </a:stretch>
        </p:blipFill>
        <p:spPr bwMode="auto">
          <a:xfrm>
            <a:off x="838200" y="1524000"/>
            <a:ext cx="1905000" cy="1191390"/>
          </a:xfrm>
          <a:prstGeom prst="rect">
            <a:avLst/>
          </a:prstGeom>
          <a:noFill/>
        </p:spPr>
      </p:pic>
    </p:spTree>
    <p:extLst>
      <p:ext uri="{BB962C8B-B14F-4D97-AF65-F5344CB8AC3E}">
        <p14:creationId xmlns:p14="http://schemas.microsoft.com/office/powerpoint/2010/main" val="31940441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GB" dirty="0"/>
              <a:t>Laws and Cultural Practices in Each Country</a:t>
            </a:r>
            <a:endParaRPr lang="pt-PT" dirty="0"/>
          </a:p>
        </p:txBody>
      </p:sp>
      <p:sp>
        <p:nvSpPr>
          <p:cNvPr id="53249" name="Rectangle 1"/>
          <p:cNvSpPr>
            <a:spLocks noChangeArrowheads="1"/>
          </p:cNvSpPr>
          <p:nvPr/>
        </p:nvSpPr>
        <p:spPr bwMode="auto">
          <a:xfrm>
            <a:off x="609600" y="3505201"/>
            <a:ext cx="7620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3200" b="1" dirty="0">
                <a:latin typeface="Arial" pitchFamily="34" charset="0"/>
                <a:cs typeface="Arial" pitchFamily="34" charset="0"/>
              </a:rPr>
              <a:t>Bullfighting</a:t>
            </a:r>
            <a:r>
              <a:rPr lang="en-US" sz="3200" dirty="0">
                <a:latin typeface="Arial" pitchFamily="34" charset="0"/>
                <a:cs typeface="Arial" pitchFamily="34" charset="0"/>
              </a:rPr>
              <a:t> is still a strong tradition in Portugal:</a:t>
            </a:r>
            <a:endParaRPr lang="pt-PT" sz="3200" dirty="0">
              <a:latin typeface="Arial" pitchFamily="34" charset="0"/>
              <a:cs typeface="Arial" pitchFamily="34" charset="0"/>
            </a:endParaRPr>
          </a:p>
        </p:txBody>
      </p:sp>
      <p:pic>
        <p:nvPicPr>
          <p:cNvPr id="92162" name="Picture 2" descr="Resultado de imagem para imagens da bandeira de portugal"/>
          <p:cNvPicPr>
            <a:picLocks noChangeAspect="1" noChangeArrowheads="1"/>
          </p:cNvPicPr>
          <p:nvPr/>
        </p:nvPicPr>
        <p:blipFill>
          <a:blip r:embed="rId2" cstate="print"/>
          <a:srcRect/>
          <a:stretch>
            <a:fillRect/>
          </a:stretch>
        </p:blipFill>
        <p:spPr bwMode="auto">
          <a:xfrm>
            <a:off x="838200" y="1524000"/>
            <a:ext cx="1905000" cy="1191390"/>
          </a:xfrm>
          <a:prstGeom prst="rect">
            <a:avLst/>
          </a:prstGeom>
          <a:noFill/>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GB" dirty="0"/>
              <a:t>Laws and Cultural Practices in Each Country</a:t>
            </a:r>
            <a:endParaRPr lang="pt-PT" dirty="0"/>
          </a:p>
        </p:txBody>
      </p:sp>
      <p:sp>
        <p:nvSpPr>
          <p:cNvPr id="53249" name="Rectangle 1"/>
          <p:cNvSpPr>
            <a:spLocks noChangeArrowheads="1"/>
          </p:cNvSpPr>
          <p:nvPr/>
        </p:nvSpPr>
        <p:spPr bwMode="auto">
          <a:xfrm>
            <a:off x="609600" y="3505201"/>
            <a:ext cx="7620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3200" dirty="0">
                <a:latin typeface="Arial" pitchFamily="34" charset="0"/>
                <a:cs typeface="Arial" pitchFamily="34" charset="0"/>
              </a:rPr>
              <a:t>The </a:t>
            </a:r>
            <a:r>
              <a:rPr lang="en-US" sz="3200" b="1" dirty="0">
                <a:latin typeface="Arial" pitchFamily="34" charset="0"/>
                <a:cs typeface="Arial" pitchFamily="34" charset="0"/>
              </a:rPr>
              <a:t>Horse and Equitation</a:t>
            </a:r>
            <a:r>
              <a:rPr lang="en-US" sz="3200" dirty="0">
                <a:latin typeface="Arial" pitchFamily="34" charset="0"/>
                <a:cs typeface="Arial" pitchFamily="34" charset="0"/>
              </a:rPr>
              <a:t> in Portugal are very important in </a:t>
            </a:r>
            <a:r>
              <a:rPr lang="en-US" sz="3200" b="1" dirty="0">
                <a:latin typeface="Arial" pitchFamily="34" charset="0"/>
                <a:cs typeface="Arial" pitchFamily="34" charset="0"/>
              </a:rPr>
              <a:t>sport</a:t>
            </a:r>
            <a:r>
              <a:rPr lang="en-US" sz="3200" dirty="0">
                <a:latin typeface="Arial" pitchFamily="34" charset="0"/>
                <a:cs typeface="Arial" pitchFamily="34" charset="0"/>
              </a:rPr>
              <a:t>: </a:t>
            </a:r>
            <a:endParaRPr lang="pt-PT" sz="3200" dirty="0">
              <a:latin typeface="Arial" pitchFamily="34" charset="0"/>
              <a:cs typeface="Arial" pitchFamily="34" charset="0"/>
            </a:endParaRPr>
          </a:p>
        </p:txBody>
      </p:sp>
      <p:pic>
        <p:nvPicPr>
          <p:cNvPr id="92162" name="Picture 2" descr="Resultado de imagem para imagens da bandeira de portugal"/>
          <p:cNvPicPr>
            <a:picLocks noChangeAspect="1" noChangeArrowheads="1"/>
          </p:cNvPicPr>
          <p:nvPr/>
        </p:nvPicPr>
        <p:blipFill>
          <a:blip r:embed="rId2" cstate="print"/>
          <a:srcRect/>
          <a:stretch>
            <a:fillRect/>
          </a:stretch>
        </p:blipFill>
        <p:spPr bwMode="auto">
          <a:xfrm>
            <a:off x="838200" y="1524000"/>
            <a:ext cx="1905000" cy="119139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274638"/>
            <a:ext cx="7772400" cy="1143000"/>
          </a:xfrm>
        </p:spPr>
        <p:txBody>
          <a:bodyPr>
            <a:normAutofit fontScale="90000"/>
          </a:bodyPr>
          <a:lstStyle/>
          <a:p>
            <a:r>
              <a:rPr lang="pt-PT" b="1" dirty="0" err="1"/>
              <a:t>European</a:t>
            </a:r>
            <a:r>
              <a:rPr lang="pt-PT" b="1" dirty="0"/>
              <a:t> </a:t>
            </a:r>
            <a:r>
              <a:rPr lang="pt-PT" b="1" dirty="0" err="1"/>
              <a:t>Qualifications</a:t>
            </a:r>
            <a:r>
              <a:rPr lang="pt-PT" b="1" dirty="0"/>
              <a:t> Framework (EQF) </a:t>
            </a:r>
          </a:p>
        </p:txBody>
      </p:sp>
      <p:sp>
        <p:nvSpPr>
          <p:cNvPr id="2049" name="Rectangle 1"/>
          <p:cNvSpPr>
            <a:spLocks noChangeArrowheads="1"/>
          </p:cNvSpPr>
          <p:nvPr/>
        </p:nvSpPr>
        <p:spPr bwMode="auto">
          <a:xfrm>
            <a:off x="914400" y="2362200"/>
            <a:ext cx="71628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spcAft>
                <a:spcPts val="1200"/>
              </a:spcAft>
            </a:pPr>
            <a:r>
              <a:rPr lang="pt-PT" sz="3600" dirty="0" err="1">
                <a:latin typeface="Arial" pitchFamily="34" charset="0"/>
                <a:cs typeface="Arial" pitchFamily="34" charset="0"/>
              </a:rPr>
              <a:t>Aims</a:t>
            </a:r>
            <a:r>
              <a:rPr lang="pt-PT" sz="3600" dirty="0">
                <a:latin typeface="Arial" pitchFamily="34" charset="0"/>
                <a:cs typeface="Arial" pitchFamily="34" charset="0"/>
              </a:rPr>
              <a:t> to relate </a:t>
            </a:r>
            <a:r>
              <a:rPr lang="pt-PT" sz="3600" dirty="0" err="1">
                <a:latin typeface="Arial" pitchFamily="34" charset="0"/>
                <a:cs typeface="Arial" pitchFamily="34" charset="0"/>
              </a:rPr>
              <a:t>different</a:t>
            </a:r>
            <a:r>
              <a:rPr lang="pt-PT" sz="3600" dirty="0">
                <a:latin typeface="Arial" pitchFamily="34" charset="0"/>
                <a:cs typeface="Arial" pitchFamily="34" charset="0"/>
              </a:rPr>
              <a:t> countries' </a:t>
            </a:r>
            <a:r>
              <a:rPr lang="pt-PT" sz="3600" dirty="0" err="1">
                <a:latin typeface="Arial" pitchFamily="34" charset="0"/>
                <a:cs typeface="Arial" pitchFamily="34" charset="0"/>
              </a:rPr>
              <a:t>national</a:t>
            </a:r>
            <a:r>
              <a:rPr lang="pt-PT" sz="3600" dirty="0">
                <a:latin typeface="Arial" pitchFamily="34" charset="0"/>
                <a:cs typeface="Arial" pitchFamily="34" charset="0"/>
              </a:rPr>
              <a:t> </a:t>
            </a:r>
            <a:r>
              <a:rPr lang="pt-PT" sz="3600" dirty="0" err="1">
                <a:latin typeface="Arial" pitchFamily="34" charset="0"/>
                <a:cs typeface="Arial" pitchFamily="34" charset="0"/>
              </a:rPr>
              <a:t>qualifications</a:t>
            </a:r>
            <a:r>
              <a:rPr lang="pt-PT" sz="3600" dirty="0">
                <a:latin typeface="Arial" pitchFamily="34" charset="0"/>
                <a:cs typeface="Arial" pitchFamily="34" charset="0"/>
              </a:rPr>
              <a:t> </a:t>
            </a:r>
            <a:r>
              <a:rPr lang="pt-PT" sz="3600" dirty="0" err="1">
                <a:latin typeface="Arial" pitchFamily="34" charset="0"/>
                <a:cs typeface="Arial" pitchFamily="34" charset="0"/>
              </a:rPr>
              <a:t>systems</a:t>
            </a:r>
            <a:r>
              <a:rPr lang="pt-PT" sz="3600" dirty="0">
                <a:latin typeface="Arial" pitchFamily="34" charset="0"/>
                <a:cs typeface="Arial" pitchFamily="34" charset="0"/>
              </a:rPr>
              <a:t> to a </a:t>
            </a:r>
            <a:r>
              <a:rPr lang="pt-PT" sz="3600" dirty="0" err="1">
                <a:latin typeface="Arial" pitchFamily="34" charset="0"/>
                <a:cs typeface="Arial" pitchFamily="34" charset="0"/>
              </a:rPr>
              <a:t>common</a:t>
            </a:r>
            <a:r>
              <a:rPr lang="pt-PT" sz="3600" dirty="0">
                <a:latin typeface="Arial" pitchFamily="34" charset="0"/>
                <a:cs typeface="Arial" pitchFamily="34" charset="0"/>
              </a:rPr>
              <a:t> </a:t>
            </a:r>
            <a:r>
              <a:rPr lang="pt-PT" sz="3600" dirty="0" err="1">
                <a:latin typeface="Arial" pitchFamily="34" charset="0"/>
                <a:cs typeface="Arial" pitchFamily="34" charset="0"/>
              </a:rPr>
              <a:t>European</a:t>
            </a:r>
            <a:r>
              <a:rPr lang="pt-PT" sz="3600" dirty="0">
                <a:latin typeface="Arial" pitchFamily="34" charset="0"/>
                <a:cs typeface="Arial" pitchFamily="34" charset="0"/>
              </a:rPr>
              <a:t> </a:t>
            </a:r>
            <a:r>
              <a:rPr lang="pt-PT" sz="3600" dirty="0" err="1">
                <a:latin typeface="Arial" pitchFamily="34" charset="0"/>
                <a:cs typeface="Arial" pitchFamily="34" charset="0"/>
              </a:rPr>
              <a:t>reference</a:t>
            </a:r>
            <a:r>
              <a:rPr lang="pt-PT" sz="3600" dirty="0">
                <a:latin typeface="Arial" pitchFamily="34" charset="0"/>
                <a:cs typeface="Arial" pitchFamily="34" charset="0"/>
              </a:rPr>
              <a:t> </a:t>
            </a:r>
            <a:r>
              <a:rPr lang="pt-PT" sz="3600" dirty="0" err="1">
                <a:latin typeface="Arial" pitchFamily="34" charset="0"/>
                <a:cs typeface="Arial" pitchFamily="34" charset="0"/>
              </a:rPr>
              <a:t>framework</a:t>
            </a:r>
            <a:r>
              <a:rPr lang="pt-PT" sz="3600" dirty="0">
                <a:latin typeface="Arial" pitchFamily="34" charset="0"/>
                <a:cs typeface="Arial" pitchFamily="34" charset="0"/>
              </a:rPr>
              <a:t>. (*)</a:t>
            </a:r>
          </a:p>
        </p:txBody>
      </p:sp>
      <p:pic>
        <p:nvPicPr>
          <p:cNvPr id="7" name="Bildobjekt 8"/>
          <p:cNvPicPr>
            <a:picLocks noChangeAspect="1" noChangeArrowheads="1"/>
          </p:cNvPicPr>
          <p:nvPr/>
        </p:nvPicPr>
        <p:blipFill>
          <a:blip r:embed="rId2" cstate="print"/>
          <a:srcRect/>
          <a:stretch>
            <a:fillRect/>
          </a:stretch>
        </p:blipFill>
        <p:spPr bwMode="auto">
          <a:xfrm>
            <a:off x="6084888" y="5967413"/>
            <a:ext cx="3059112" cy="873125"/>
          </a:xfrm>
          <a:prstGeom prst="rect">
            <a:avLst/>
          </a:prstGeom>
          <a:noFill/>
          <a:ln w="9525">
            <a:noFill/>
            <a:miter lim="800000"/>
            <a:headEnd/>
            <a:tailEnd/>
          </a:ln>
        </p:spPr>
      </p:pic>
      <p:sp>
        <p:nvSpPr>
          <p:cNvPr id="8" name="Marcador de Posição de Conteúdo 7"/>
          <p:cNvSpPr>
            <a:spLocks noGrp="1"/>
          </p:cNvSpPr>
          <p:nvPr>
            <p:ph idx="1"/>
          </p:nvPr>
        </p:nvSpPr>
        <p:spPr/>
        <p:txBody>
          <a:bodyPr/>
          <a:lstStyle/>
          <a:p>
            <a:endParaRPr lang="pt-PT"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GB" dirty="0"/>
              <a:t>Laws and Cultural Practices in Each Country</a:t>
            </a:r>
            <a:endParaRPr lang="pt-PT" dirty="0"/>
          </a:p>
        </p:txBody>
      </p:sp>
      <p:sp>
        <p:nvSpPr>
          <p:cNvPr id="53249" name="Rectangle 1"/>
          <p:cNvSpPr>
            <a:spLocks noChangeArrowheads="1"/>
          </p:cNvSpPr>
          <p:nvPr/>
        </p:nvSpPr>
        <p:spPr bwMode="auto">
          <a:xfrm>
            <a:off x="609600" y="3751422"/>
            <a:ext cx="7620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3200" dirty="0">
                <a:latin typeface="Arial" pitchFamily="34" charset="0"/>
                <a:cs typeface="Arial" pitchFamily="34" charset="0"/>
              </a:rPr>
              <a:t>But also in a </a:t>
            </a:r>
            <a:r>
              <a:rPr lang="en-US" sz="3200" b="1" dirty="0">
                <a:latin typeface="Arial" pitchFamily="34" charset="0"/>
                <a:cs typeface="Arial" pitchFamily="34" charset="0"/>
              </a:rPr>
              <a:t>traditional</a:t>
            </a:r>
            <a:r>
              <a:rPr lang="en-US" sz="3200" dirty="0">
                <a:latin typeface="Arial" pitchFamily="34" charset="0"/>
                <a:cs typeface="Arial" pitchFamily="34" charset="0"/>
              </a:rPr>
              <a:t> way: </a:t>
            </a:r>
            <a:endParaRPr lang="pt-PT" sz="3200" dirty="0">
              <a:latin typeface="Arial" pitchFamily="34" charset="0"/>
              <a:cs typeface="Arial" pitchFamily="34" charset="0"/>
            </a:endParaRPr>
          </a:p>
        </p:txBody>
      </p:sp>
      <p:pic>
        <p:nvPicPr>
          <p:cNvPr id="92162" name="Picture 2" descr="Resultado de imagem para imagens da bandeira de portugal"/>
          <p:cNvPicPr>
            <a:picLocks noChangeAspect="1" noChangeArrowheads="1"/>
          </p:cNvPicPr>
          <p:nvPr/>
        </p:nvPicPr>
        <p:blipFill>
          <a:blip r:embed="rId2" cstate="print"/>
          <a:srcRect/>
          <a:stretch>
            <a:fillRect/>
          </a:stretch>
        </p:blipFill>
        <p:spPr bwMode="auto">
          <a:xfrm>
            <a:off x="838200" y="1524000"/>
            <a:ext cx="1905000" cy="1191390"/>
          </a:xfrm>
          <a:prstGeom prst="rect">
            <a:avLst/>
          </a:prstGeom>
          <a:noFill/>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GB" dirty="0"/>
              <a:t>Laws and Cultural Practices in Each Country</a:t>
            </a:r>
            <a:endParaRPr lang="pt-PT" dirty="0"/>
          </a:p>
        </p:txBody>
      </p:sp>
      <p:pic>
        <p:nvPicPr>
          <p:cNvPr id="7" name="Imagem 6" descr="D:\Meus documentos\Equitação\Escola Nacional de Equitação\EEN\Erasmus Plus-2017 - SPINE\Laws and Regulations\Golegã 1.jpg"/>
          <p:cNvPicPr/>
          <p:nvPr/>
        </p:nvPicPr>
        <p:blipFill>
          <a:blip r:embed="rId2" cstate="print"/>
          <a:srcRect/>
          <a:stretch>
            <a:fillRect/>
          </a:stretch>
        </p:blipFill>
        <p:spPr bwMode="auto">
          <a:xfrm>
            <a:off x="1295400" y="1676400"/>
            <a:ext cx="6477000" cy="3886200"/>
          </a:xfrm>
          <a:prstGeom prst="rect">
            <a:avLst/>
          </a:prstGeom>
          <a:noFill/>
          <a:ln w="9525">
            <a:noFill/>
            <a:miter lim="800000"/>
            <a:headEnd/>
            <a:tailEnd/>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GB" dirty="0"/>
              <a:t>Laws and Cultural Practices in Each Country</a:t>
            </a:r>
            <a:endParaRPr lang="pt-PT" dirty="0"/>
          </a:p>
        </p:txBody>
      </p:sp>
      <p:pic>
        <p:nvPicPr>
          <p:cNvPr id="7" name="Imagem 6" descr="Resultado de imagem para imagens golegã"/>
          <p:cNvPicPr/>
          <p:nvPr/>
        </p:nvPicPr>
        <p:blipFill>
          <a:blip r:embed="rId2" cstate="print"/>
          <a:srcRect/>
          <a:stretch>
            <a:fillRect/>
          </a:stretch>
        </p:blipFill>
        <p:spPr bwMode="auto">
          <a:xfrm>
            <a:off x="990600" y="1676400"/>
            <a:ext cx="7162800" cy="3810000"/>
          </a:xfrm>
          <a:prstGeom prst="rect">
            <a:avLst/>
          </a:prstGeom>
          <a:noFill/>
          <a:ln w="9525">
            <a:noFill/>
            <a:miter lim="800000"/>
            <a:headEnd/>
            <a:tailEnd/>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GB" dirty="0"/>
              <a:t>Laws and Cultural Practices in Each Country</a:t>
            </a:r>
            <a:endParaRPr lang="pt-PT" dirty="0"/>
          </a:p>
        </p:txBody>
      </p:sp>
      <p:sp>
        <p:nvSpPr>
          <p:cNvPr id="53249" name="Rectangle 1"/>
          <p:cNvSpPr>
            <a:spLocks noChangeArrowheads="1"/>
          </p:cNvSpPr>
          <p:nvPr/>
        </p:nvSpPr>
        <p:spPr bwMode="auto">
          <a:xfrm>
            <a:off x="762000" y="2209800"/>
            <a:ext cx="76200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sz="2400" b="1" dirty="0">
                <a:solidFill>
                  <a:srgbClr val="002060"/>
                </a:solidFill>
                <a:latin typeface="Arial" pitchFamily="34" charset="0"/>
                <a:cs typeface="Arial" pitchFamily="34" charset="0"/>
              </a:rPr>
              <a:t>The Portuguese example of used or allowed clothes and equipment.</a:t>
            </a:r>
          </a:p>
          <a:p>
            <a:endParaRPr lang="en-GB" sz="3200" b="1" dirty="0">
              <a:solidFill>
                <a:srgbClr val="002060"/>
              </a:solidFill>
              <a:latin typeface="Arial" pitchFamily="34" charset="0"/>
              <a:cs typeface="Arial" pitchFamily="34" charset="0"/>
            </a:endParaRPr>
          </a:p>
          <a:p>
            <a:r>
              <a:rPr lang="en-GB" sz="2400" b="1" dirty="0">
                <a:solidFill>
                  <a:srgbClr val="002060"/>
                </a:solidFill>
                <a:latin typeface="Arial" pitchFamily="34" charset="0"/>
                <a:cs typeface="Arial" pitchFamily="34" charset="0"/>
              </a:rPr>
              <a:t>Working Equitation:</a:t>
            </a:r>
            <a:endParaRPr lang="pt-PT" sz="2400" dirty="0">
              <a:solidFill>
                <a:srgbClr val="002060"/>
              </a:solidFill>
              <a:latin typeface="Arial" pitchFamily="34" charset="0"/>
              <a:cs typeface="Arial" pitchFamily="34" charset="0"/>
            </a:endParaRPr>
          </a:p>
        </p:txBody>
      </p:sp>
      <p:pic>
        <p:nvPicPr>
          <p:cNvPr id="92162" name="Picture 2" descr="Resultado de imagem para imagens da bandeira de portugal"/>
          <p:cNvPicPr>
            <a:picLocks noChangeAspect="1" noChangeArrowheads="1"/>
          </p:cNvPicPr>
          <p:nvPr/>
        </p:nvPicPr>
        <p:blipFill>
          <a:blip r:embed="rId2" cstate="print"/>
          <a:srcRect/>
          <a:stretch>
            <a:fillRect/>
          </a:stretch>
        </p:blipFill>
        <p:spPr bwMode="auto">
          <a:xfrm>
            <a:off x="838200" y="1066800"/>
            <a:ext cx="1905000" cy="1191390"/>
          </a:xfrm>
          <a:prstGeom prst="rect">
            <a:avLst/>
          </a:prstGeom>
          <a:noFill/>
        </p:spPr>
      </p:pic>
      <p:sp>
        <p:nvSpPr>
          <p:cNvPr id="5" name="Rectangle 1"/>
          <p:cNvSpPr>
            <a:spLocks noChangeArrowheads="1"/>
          </p:cNvSpPr>
          <p:nvPr/>
        </p:nvSpPr>
        <p:spPr bwMode="auto">
          <a:xfrm>
            <a:off x="685800" y="4098548"/>
            <a:ext cx="7620000"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GB" sz="2800" b="1" dirty="0">
                <a:latin typeface="Arial" pitchFamily="34" charset="0"/>
                <a:cs typeface="Arial" pitchFamily="34" charset="0"/>
              </a:rPr>
              <a:t>There are traditional costumes that are not official laws or regulations, but are respected as if they were.</a:t>
            </a:r>
          </a:p>
          <a:p>
            <a:endParaRPr lang="en-GB" sz="3200" b="1" dirty="0">
              <a:latin typeface="Arial" pitchFamily="34" charset="0"/>
              <a:cs typeface="Arial" pitchFamily="34"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GB" dirty="0"/>
              <a:t>Laws and Cultural Practices in Each Country</a:t>
            </a:r>
            <a:endParaRPr lang="pt-PT" dirty="0"/>
          </a:p>
        </p:txBody>
      </p:sp>
      <p:sp>
        <p:nvSpPr>
          <p:cNvPr id="53249" name="Rectangle 1"/>
          <p:cNvSpPr>
            <a:spLocks noChangeArrowheads="1"/>
          </p:cNvSpPr>
          <p:nvPr/>
        </p:nvSpPr>
        <p:spPr bwMode="auto">
          <a:xfrm>
            <a:off x="609600" y="2520316"/>
            <a:ext cx="7620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GB" sz="3200" b="1" dirty="0">
                <a:latin typeface="Arial" pitchFamily="34" charset="0"/>
                <a:cs typeface="Arial" pitchFamily="34" charset="0"/>
              </a:rPr>
              <a:t>For example:</a:t>
            </a:r>
          </a:p>
          <a:p>
            <a:pPr algn="just"/>
            <a:r>
              <a:rPr lang="en-GB" sz="3200" b="1" dirty="0">
                <a:latin typeface="Arial" pitchFamily="34" charset="0"/>
                <a:cs typeface="Arial" pitchFamily="34" charset="0"/>
              </a:rPr>
              <a:t>The use of helmet can only be a regulation in competitions (besides Working Equitation), as traditionally, we wear a traditional hat. </a:t>
            </a:r>
          </a:p>
          <a:p>
            <a:endParaRPr lang="en-GB" sz="3200" b="1" dirty="0">
              <a:latin typeface="Arial" pitchFamily="34" charset="0"/>
              <a:cs typeface="Arial" pitchFamily="34" charset="0"/>
            </a:endParaRPr>
          </a:p>
        </p:txBody>
      </p:sp>
    </p:spTree>
    <p:extLst>
      <p:ext uri="{BB962C8B-B14F-4D97-AF65-F5344CB8AC3E}">
        <p14:creationId xmlns:p14="http://schemas.microsoft.com/office/powerpoint/2010/main" val="429212480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22030" y="1371600"/>
            <a:ext cx="8229600" cy="1143000"/>
          </a:xfrm>
        </p:spPr>
        <p:txBody>
          <a:bodyPr/>
          <a:lstStyle/>
          <a:p>
            <a:r>
              <a:rPr lang="pt-PT" dirty="0" err="1"/>
              <a:t>Laws</a:t>
            </a:r>
            <a:r>
              <a:rPr lang="pt-PT" dirty="0"/>
              <a:t> </a:t>
            </a:r>
            <a:r>
              <a:rPr lang="pt-PT" dirty="0" err="1"/>
              <a:t>and</a:t>
            </a:r>
            <a:r>
              <a:rPr lang="pt-PT" dirty="0"/>
              <a:t> </a:t>
            </a:r>
            <a:r>
              <a:rPr lang="pt-PT" dirty="0" err="1"/>
              <a:t>regulations</a:t>
            </a:r>
            <a:endParaRPr lang="pt-PT" dirty="0"/>
          </a:p>
        </p:txBody>
      </p:sp>
      <p:sp>
        <p:nvSpPr>
          <p:cNvPr id="8" name="Subtítulo 7"/>
          <p:cNvSpPr>
            <a:spLocks noGrp="1"/>
          </p:cNvSpPr>
          <p:nvPr>
            <p:ph type="subTitle" idx="1"/>
          </p:nvPr>
        </p:nvSpPr>
        <p:spPr/>
        <p:txBody>
          <a:bodyPr/>
          <a:lstStyle/>
          <a:p>
            <a:endParaRPr lang="pt-PT" dirty="0"/>
          </a:p>
        </p:txBody>
      </p:sp>
      <p:sp>
        <p:nvSpPr>
          <p:cNvPr id="7" name="Rectângulo 6"/>
          <p:cNvSpPr/>
          <p:nvPr/>
        </p:nvSpPr>
        <p:spPr>
          <a:xfrm>
            <a:off x="533400" y="3048000"/>
            <a:ext cx="8077200"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GB" sz="5400" b="1" cap="all" spc="0" dirty="0">
                <a:ln/>
                <a:solidFill>
                  <a:schemeClr val="accent1"/>
                </a:solidFill>
                <a:effectLst>
                  <a:outerShdw blurRad="19685" dist="12700" dir="5400000" algn="tl" rotWithShape="0">
                    <a:schemeClr val="accent1">
                      <a:satMod val="130000"/>
                      <a:alpha val="60000"/>
                    </a:schemeClr>
                  </a:outerShdw>
                  <a:reflection blurRad="6350" stA="60000" endA="900" endPos="58000" dir="5400000" sy="-100000" algn="bl" rotWithShape="0"/>
                </a:effectLst>
                <a:latin typeface="Arial" pitchFamily="34" charset="0"/>
                <a:cs typeface="Arial" pitchFamily="34" charset="0"/>
              </a:rPr>
              <a:t>Thank you for your attention!</a:t>
            </a:r>
            <a:endParaRPr lang="pt-PT" sz="5400" b="1" cap="all" spc="0" dirty="0">
              <a:ln/>
              <a:solidFill>
                <a:schemeClr val="accent1"/>
              </a:solidFill>
              <a:effectLst>
                <a:outerShdw blurRad="19685" dist="12700" dir="5400000" algn="tl" rotWithShape="0">
                  <a:schemeClr val="accent1">
                    <a:satMod val="130000"/>
                    <a:alpha val="60000"/>
                  </a:schemeClr>
                </a:outerShdw>
                <a:reflection blurRad="6350" stA="60000" endA="900" endPos="58000" dir="5400000" sy="-100000" algn="bl" rotWithShape="0"/>
              </a:effectLst>
            </a:endParaRPr>
          </a:p>
        </p:txBody>
      </p:sp>
      <p:pic>
        <p:nvPicPr>
          <p:cNvPr id="5" name="Bildobjekt 15" descr="Creative Commons License">
            <a:hlinkClick r:id="rId2"/>
            <a:extLst>
              <a:ext uri="{FF2B5EF4-FFF2-40B4-BE49-F238E27FC236}">
                <a16:creationId xmlns:a16="http://schemas.microsoft.com/office/drawing/2014/main" id="{97B9C50E-A7D5-406E-93E4-79B1F47EADE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427538" y="6097588"/>
            <a:ext cx="7191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ruta 4">
            <a:extLst>
              <a:ext uri="{FF2B5EF4-FFF2-40B4-BE49-F238E27FC236}">
                <a16:creationId xmlns:a16="http://schemas.microsoft.com/office/drawing/2014/main" id="{797807B1-B9C7-489C-B5D6-182E12A8971E}"/>
              </a:ext>
            </a:extLst>
          </p:cNvPr>
          <p:cNvSpPr txBox="1">
            <a:spLocks noChangeArrowheads="1"/>
          </p:cNvSpPr>
          <p:nvPr/>
        </p:nvSpPr>
        <p:spPr bwMode="auto">
          <a:xfrm>
            <a:off x="-107950" y="6007100"/>
            <a:ext cx="45354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GB" altLang="sv-SE" sz="1100" dirty="0"/>
              <a:t>This work is licensed under a </a:t>
            </a:r>
            <a:r>
              <a:rPr lang="en-GB" altLang="sv-SE" sz="1100" u="sng" dirty="0">
                <a:hlinkClick r:id="rId2"/>
              </a:rPr>
              <a:t>Creative Commons Attribution-</a:t>
            </a:r>
            <a:r>
              <a:rPr lang="en-GB" altLang="sv-SE" sz="1100" u="sng" dirty="0" err="1">
                <a:hlinkClick r:id="rId2"/>
              </a:rPr>
              <a:t>ShareAlike</a:t>
            </a:r>
            <a:r>
              <a:rPr lang="en-GB" altLang="sv-SE" sz="1100" u="sng" dirty="0">
                <a:hlinkClick r:id="rId2"/>
              </a:rPr>
              <a:t> 4.0 International License</a:t>
            </a:r>
            <a:r>
              <a:rPr lang="en-GB" altLang="sv-SE" sz="1100" dirty="0"/>
              <a:t>. The texts produced in the Extra Qualification by the partners of the SPINE project are freely accessible through open license. </a:t>
            </a:r>
            <a:endParaRPr lang="sv-SE" altLang="sv-SE" sz="1100" dirty="0"/>
          </a:p>
        </p:txBody>
      </p:sp>
    </p:spTree>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altLang="de-DE" sz="2400" b="1"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altLang="de-DE" sz="2400" b="1"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1857</TotalTime>
  <Words>3261</Words>
  <Application>Microsoft Office PowerPoint</Application>
  <PresentationFormat>Bildspel på skärmen (4:3)</PresentationFormat>
  <Paragraphs>332</Paragraphs>
  <Slides>95</Slides>
  <Notes>1</Notes>
  <HiddenSlides>0</HiddenSlides>
  <MMClips>0</MMClips>
  <ScaleCrop>false</ScaleCrop>
  <HeadingPairs>
    <vt:vector size="6" baseType="variant">
      <vt:variant>
        <vt:lpstr>Använt teckensnitt</vt:lpstr>
      </vt:variant>
      <vt:variant>
        <vt:i4>7</vt:i4>
      </vt:variant>
      <vt:variant>
        <vt:lpstr>Tema</vt:lpstr>
      </vt:variant>
      <vt:variant>
        <vt:i4>2</vt:i4>
      </vt:variant>
      <vt:variant>
        <vt:lpstr>Bildrubriker</vt:lpstr>
      </vt:variant>
      <vt:variant>
        <vt:i4>95</vt:i4>
      </vt:variant>
    </vt:vector>
  </HeadingPairs>
  <TitlesOfParts>
    <vt:vector size="104" baseType="lpstr">
      <vt:lpstr>Aharoni</vt:lpstr>
      <vt:lpstr>Arial</vt:lpstr>
      <vt:lpstr>Calibri</vt:lpstr>
      <vt:lpstr>Symbol</vt:lpstr>
      <vt:lpstr>Times New Roman</vt:lpstr>
      <vt:lpstr>Wingdings</vt:lpstr>
      <vt:lpstr>Wingdings 2</vt:lpstr>
      <vt:lpstr>Tema do Office</vt:lpstr>
      <vt:lpstr>Standarddesign</vt:lpstr>
      <vt:lpstr>PowerPoint-presentation</vt:lpstr>
      <vt:lpstr>Questions you should ask yourself</vt:lpstr>
      <vt:lpstr>Questions you should ask yourself</vt:lpstr>
      <vt:lpstr>Questions you should ask yourself</vt:lpstr>
      <vt:lpstr>Questions you should ask yourself</vt:lpstr>
      <vt:lpstr>Laws and Regulations Module Structure</vt:lpstr>
      <vt:lpstr>Laws and Regulations Module Structure</vt:lpstr>
      <vt:lpstr>European Qualifications Framework (EQF) </vt:lpstr>
      <vt:lpstr>European Qualifications Framework (EQF) </vt:lpstr>
      <vt:lpstr>European Qualifications Framework (EQF) </vt:lpstr>
      <vt:lpstr>European Qualifications Framework (EQF) </vt:lpstr>
      <vt:lpstr>European Qualifications Framework (EQF) </vt:lpstr>
      <vt:lpstr>Riding Instructor Qualificacions and Certifications</vt:lpstr>
      <vt:lpstr>International Equestrian Federation</vt:lpstr>
      <vt:lpstr>Qualifications / Certifications on Equitation</vt:lpstr>
      <vt:lpstr>Qualifications / Certifications on Equitation</vt:lpstr>
      <vt:lpstr>Qualifications / Certifications on Equitation</vt:lpstr>
      <vt:lpstr>Qualifications / Certifications on Equitation</vt:lpstr>
      <vt:lpstr>Qualifications / Certifications on Equitation</vt:lpstr>
      <vt:lpstr>European Equestrian Federation</vt:lpstr>
      <vt:lpstr>Qualifications / Certifications on Equitation</vt:lpstr>
      <vt:lpstr>Qualifications / Certifications on Equitation</vt:lpstr>
      <vt:lpstr>International Group for Equestrian Qualifications</vt:lpstr>
      <vt:lpstr>Qualifications / Certifications on Equitation</vt:lpstr>
      <vt:lpstr>Qualifications / Certifications on Equitation</vt:lpstr>
      <vt:lpstr>Qualifications / Certifications on Equitation</vt:lpstr>
      <vt:lpstr>Qualifications / Certifications on Equitation</vt:lpstr>
      <vt:lpstr>Qualifications / Certifications on Equitation</vt:lpstr>
      <vt:lpstr>European Horse Network</vt:lpstr>
      <vt:lpstr>European Horse Network</vt:lpstr>
      <vt:lpstr>European Horse Network</vt:lpstr>
      <vt:lpstr>European Horse Network</vt:lpstr>
      <vt:lpstr>National Federations</vt:lpstr>
      <vt:lpstr>National Federations, the Portuguese example:</vt:lpstr>
      <vt:lpstr>National Federations, the Portuguese example:</vt:lpstr>
      <vt:lpstr>National Federations, the Portuguese example:</vt:lpstr>
      <vt:lpstr>National Federations, the Portuguese example:</vt:lpstr>
      <vt:lpstr>National Federations, the Portuguese example:</vt:lpstr>
      <vt:lpstr>International and national tax rules</vt:lpstr>
      <vt:lpstr>How can I be rewarded in a different country?</vt:lpstr>
      <vt:lpstr>To work in Portugal you need to:</vt:lpstr>
      <vt:lpstr>To work in Portugal you need to:</vt:lpstr>
      <vt:lpstr>To work in Portugal you need to:</vt:lpstr>
      <vt:lpstr>Animal Welfare</vt:lpstr>
      <vt:lpstr>Animal Welfare</vt:lpstr>
      <vt:lpstr>Animal Welfare</vt:lpstr>
      <vt:lpstr>Animal Welfare</vt:lpstr>
      <vt:lpstr>Animal Welfare</vt:lpstr>
      <vt:lpstr>Animal Welfare</vt:lpstr>
      <vt:lpstr>Animal Welfare</vt:lpstr>
      <vt:lpstr>Animal Welfare</vt:lpstr>
      <vt:lpstr>Animal Welfare</vt:lpstr>
      <vt:lpstr>Animal Welfare</vt:lpstr>
      <vt:lpstr>Animal Welfare</vt:lpstr>
      <vt:lpstr>Animal Welfare</vt:lpstr>
      <vt:lpstr>Animal Welfare</vt:lpstr>
      <vt:lpstr>Animal Welfare</vt:lpstr>
      <vt:lpstr>Animal Welfare</vt:lpstr>
      <vt:lpstr>Animal Welfare</vt:lpstr>
      <vt:lpstr>Animal Welfare</vt:lpstr>
      <vt:lpstr>Animal Welfare</vt:lpstr>
      <vt:lpstr>Animal Welfare</vt:lpstr>
      <vt:lpstr>Animal Welfare</vt:lpstr>
      <vt:lpstr>Animal Welfare</vt:lpstr>
      <vt:lpstr>Animal Welfare</vt:lpstr>
      <vt:lpstr>Animal Welfare</vt:lpstr>
      <vt:lpstr>Animal Welfare</vt:lpstr>
      <vt:lpstr>Animal Welfare</vt:lpstr>
      <vt:lpstr>Animal Welfare</vt:lpstr>
      <vt:lpstr>Animal Welfare</vt:lpstr>
      <vt:lpstr>Animal Welfare</vt:lpstr>
      <vt:lpstr>Animal Welfare</vt:lpstr>
      <vt:lpstr>Animal Welfare</vt:lpstr>
      <vt:lpstr>Animal Welfare</vt:lpstr>
      <vt:lpstr>Animal Welfare</vt:lpstr>
      <vt:lpstr>Animal Welfare</vt:lpstr>
      <vt:lpstr>Animal Welfare</vt:lpstr>
      <vt:lpstr>Animal Welfare</vt:lpstr>
      <vt:lpstr>Animal Welfare</vt:lpstr>
      <vt:lpstr>Animal Welfare</vt:lpstr>
      <vt:lpstr>Animal Welfare</vt:lpstr>
      <vt:lpstr>Laws and Cultural Practices in Each Country</vt:lpstr>
      <vt:lpstr>Laws and Cultural Practices in Each Country</vt:lpstr>
      <vt:lpstr>Laws and Cultural Practices in Each Country</vt:lpstr>
      <vt:lpstr>Laws and Cultural Practices in Each Country</vt:lpstr>
      <vt:lpstr>Laws and Cultural Practices in Each Country</vt:lpstr>
      <vt:lpstr>Laws and Cultural Practices in Each Country</vt:lpstr>
      <vt:lpstr>Laws and Cultural Practices in Each Country</vt:lpstr>
      <vt:lpstr>Laws and Cultural Practices in Each Country</vt:lpstr>
      <vt:lpstr>Laws and Cultural Practices in Each Country</vt:lpstr>
      <vt:lpstr>Laws and Cultural Practices in Each Country</vt:lpstr>
      <vt:lpstr>Laws and Cultural Practices in Each Country</vt:lpstr>
      <vt:lpstr>Laws and Cultural Practices in Each Country</vt:lpstr>
      <vt:lpstr>Laws and Cultural Practices in Each Country</vt:lpstr>
      <vt:lpstr>Laws and regulations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Diapositivo 1</dc:title>
  <dc:creator>Pedro</dc:creator>
  <cp:lastModifiedBy>Linda Eriksson</cp:lastModifiedBy>
  <cp:revision>159</cp:revision>
  <dcterms:created xsi:type="dcterms:W3CDTF">2018-10-19T09:16:40Z</dcterms:created>
  <dcterms:modified xsi:type="dcterms:W3CDTF">2020-08-04T07:29:54Z</dcterms:modified>
</cp:coreProperties>
</file>